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p:cViewPr varScale="1">
        <p:scale>
          <a:sx n="110" d="100"/>
          <a:sy n="110" d="100"/>
        </p:scale>
        <p:origin x="608"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84"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85"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86"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87"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8"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89"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1048582"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48583"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584" name="Footer Placeholder 4"/>
          <p:cNvSpPr>
            <a:spLocks noGrp="1"/>
          </p:cNvSpPr>
          <p:nvPr>
            <p:ph type="ftr" sz="quarter" idx="11"/>
          </p:nvPr>
        </p:nvSpPr>
        <p:spPr/>
        <p:txBody>
          <a:bodyPr/>
          <a:lstStyle/>
          <a:p>
            <a:endParaRPr lang="en-US"/>
          </a:p>
        </p:txBody>
      </p:sp>
      <p:sp>
        <p:nvSpPr>
          <p:cNvPr id="1048585"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99" name="Title 1"/>
          <p:cNvSpPr>
            <a:spLocks noGrp="1"/>
          </p:cNvSpPr>
          <p:nvPr>
            <p:ph type="title"/>
          </p:nvPr>
        </p:nvSpPr>
        <p:spPr/>
        <p:txBody>
          <a:bodyPr/>
          <a:lstStyle/>
          <a:p>
            <a:r>
              <a:rPr lang="en-US"/>
              <a:t>Click to edit Master title style</a:t>
            </a:r>
          </a:p>
        </p:txBody>
      </p:sp>
      <p:sp>
        <p:nvSpPr>
          <p:cNvPr id="1048600"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01"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602" name="Footer Placeholder 4"/>
          <p:cNvSpPr>
            <a:spLocks noGrp="1"/>
          </p:cNvSpPr>
          <p:nvPr>
            <p:ph type="ftr" sz="quarter" idx="11"/>
          </p:nvPr>
        </p:nvSpPr>
        <p:spPr/>
        <p:txBody>
          <a:bodyPr/>
          <a:lstStyle/>
          <a:p>
            <a:endParaRPr lang="en-US"/>
          </a:p>
        </p:txBody>
      </p:sp>
      <p:sp>
        <p:nvSpPr>
          <p:cNvPr id="1048603"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56"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1048657"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48658"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659" name="Footer Placeholder 4"/>
          <p:cNvSpPr>
            <a:spLocks noGrp="1"/>
          </p:cNvSpPr>
          <p:nvPr>
            <p:ph type="ftr" sz="quarter" idx="11"/>
          </p:nvPr>
        </p:nvSpPr>
        <p:spPr/>
        <p:txBody>
          <a:bodyPr/>
          <a:lstStyle/>
          <a:p>
            <a:endParaRPr lang="en-US"/>
          </a:p>
        </p:txBody>
      </p:sp>
      <p:sp>
        <p:nvSpPr>
          <p:cNvPr id="1048660"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61" name="Title 1"/>
          <p:cNvSpPr>
            <a:spLocks noGrp="1"/>
          </p:cNvSpPr>
          <p:nvPr>
            <p:ph type="title"/>
          </p:nvPr>
        </p:nvSpPr>
        <p:spPr/>
        <p:txBody>
          <a:bodyPr/>
          <a:lstStyle/>
          <a:p>
            <a:r>
              <a:rPr lang="en-US"/>
              <a:t>Click to edit Master title style</a:t>
            </a:r>
          </a:p>
        </p:txBody>
      </p:sp>
      <p:sp>
        <p:nvSpPr>
          <p:cNvPr id="1048662"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3"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4" name="Date Placeholder 4"/>
          <p:cNvSpPr>
            <a:spLocks noGrp="1"/>
          </p:cNvSpPr>
          <p:nvPr>
            <p:ph type="dt" sz="half" idx="10"/>
          </p:nvPr>
        </p:nvSpPr>
        <p:spPr/>
        <p:txBody>
          <a:bodyPr/>
          <a:lstStyle/>
          <a:p>
            <a:fld id="{63A1C593-65D0-4073-BCC9-577B9352EA97}" type="datetimeFigureOut">
              <a:rPr lang="en-US" smtClean="0"/>
              <a:t>5/15/24</a:t>
            </a:fld>
            <a:endParaRPr lang="en-US"/>
          </a:p>
        </p:txBody>
      </p:sp>
      <p:sp>
        <p:nvSpPr>
          <p:cNvPr id="1048665" name="Footer Placeholder 5"/>
          <p:cNvSpPr>
            <a:spLocks noGrp="1"/>
          </p:cNvSpPr>
          <p:nvPr>
            <p:ph type="ftr" sz="quarter" idx="11"/>
          </p:nvPr>
        </p:nvSpPr>
        <p:spPr/>
        <p:txBody>
          <a:bodyPr/>
          <a:lstStyle/>
          <a:p>
            <a:endParaRPr lang="en-US"/>
          </a:p>
        </p:txBody>
      </p:sp>
      <p:sp>
        <p:nvSpPr>
          <p:cNvPr id="1048666"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67" name="Title 1"/>
          <p:cNvSpPr>
            <a:spLocks noGrp="1"/>
          </p:cNvSpPr>
          <p:nvPr>
            <p:ph type="title"/>
          </p:nvPr>
        </p:nvSpPr>
        <p:spPr>
          <a:xfrm>
            <a:off x="839788" y="365125"/>
            <a:ext cx="10515600" cy="1325563"/>
          </a:xfrm>
        </p:spPr>
        <p:txBody>
          <a:bodyPr/>
          <a:lstStyle/>
          <a:p>
            <a:r>
              <a:rPr lang="en-US"/>
              <a:t>Click to edit Master title style</a:t>
            </a:r>
          </a:p>
        </p:txBody>
      </p:sp>
      <p:sp>
        <p:nvSpPr>
          <p:cNvPr id="1048668"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69"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0"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71"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2" name="Date Placeholder 6"/>
          <p:cNvSpPr>
            <a:spLocks noGrp="1"/>
          </p:cNvSpPr>
          <p:nvPr>
            <p:ph type="dt" sz="half" idx="10"/>
          </p:nvPr>
        </p:nvSpPr>
        <p:spPr/>
        <p:txBody>
          <a:bodyPr/>
          <a:lstStyle/>
          <a:p>
            <a:fld id="{63A1C593-65D0-4073-BCC9-577B9352EA97}" type="datetimeFigureOut">
              <a:rPr lang="en-US" smtClean="0"/>
              <a:t>5/15/24</a:t>
            </a:fld>
            <a:endParaRPr lang="en-US"/>
          </a:p>
        </p:txBody>
      </p:sp>
      <p:sp>
        <p:nvSpPr>
          <p:cNvPr id="1048673" name="Footer Placeholder 7"/>
          <p:cNvSpPr>
            <a:spLocks noGrp="1"/>
          </p:cNvSpPr>
          <p:nvPr>
            <p:ph type="ftr" sz="quarter" idx="11"/>
          </p:nvPr>
        </p:nvSpPr>
        <p:spPr/>
        <p:txBody>
          <a:bodyPr/>
          <a:lstStyle/>
          <a:p>
            <a:endParaRPr lang="en-US"/>
          </a:p>
        </p:txBody>
      </p:sp>
      <p:sp>
        <p:nvSpPr>
          <p:cNvPr id="1048674"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36" name="Title 1"/>
          <p:cNvSpPr>
            <a:spLocks noGrp="1"/>
          </p:cNvSpPr>
          <p:nvPr>
            <p:ph type="title"/>
          </p:nvPr>
        </p:nvSpPr>
        <p:spPr/>
        <p:txBody>
          <a:bodyPr/>
          <a:lstStyle/>
          <a:p>
            <a:r>
              <a:rPr lang="en-US"/>
              <a:t>Click to edit Master title style</a:t>
            </a:r>
          </a:p>
        </p:txBody>
      </p:sp>
      <p:sp>
        <p:nvSpPr>
          <p:cNvPr id="1048637" name="Date Placeholder 2"/>
          <p:cNvSpPr>
            <a:spLocks noGrp="1"/>
          </p:cNvSpPr>
          <p:nvPr>
            <p:ph type="dt" sz="half" idx="10"/>
          </p:nvPr>
        </p:nvSpPr>
        <p:spPr/>
        <p:txBody>
          <a:bodyPr/>
          <a:lstStyle/>
          <a:p>
            <a:fld id="{63A1C593-65D0-4073-BCC9-577B9352EA97}" type="datetimeFigureOut">
              <a:rPr lang="en-US" smtClean="0"/>
              <a:t>5/15/24</a:t>
            </a:fld>
            <a:endParaRPr lang="en-US"/>
          </a:p>
        </p:txBody>
      </p:sp>
      <p:sp>
        <p:nvSpPr>
          <p:cNvPr id="1048638" name="Footer Placeholder 3"/>
          <p:cNvSpPr>
            <a:spLocks noGrp="1"/>
          </p:cNvSpPr>
          <p:nvPr>
            <p:ph type="ftr" sz="quarter" idx="11"/>
          </p:nvPr>
        </p:nvSpPr>
        <p:spPr/>
        <p:txBody>
          <a:bodyPr/>
          <a:lstStyle/>
          <a:p>
            <a:endParaRPr lang="en-US"/>
          </a:p>
        </p:txBody>
      </p:sp>
      <p:sp>
        <p:nvSpPr>
          <p:cNvPr id="1048639"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75" name="Date Placeholder 1"/>
          <p:cNvSpPr>
            <a:spLocks noGrp="1"/>
          </p:cNvSpPr>
          <p:nvPr>
            <p:ph type="dt" sz="half" idx="10"/>
          </p:nvPr>
        </p:nvSpPr>
        <p:spPr/>
        <p:txBody>
          <a:bodyPr/>
          <a:lstStyle/>
          <a:p>
            <a:fld id="{63A1C593-65D0-4073-BCC9-577B9352EA97}" type="datetimeFigureOut">
              <a:rPr lang="en-US" smtClean="0"/>
              <a:t>5/15/24</a:t>
            </a:fld>
            <a:endParaRPr lang="en-US"/>
          </a:p>
        </p:txBody>
      </p:sp>
      <p:sp>
        <p:nvSpPr>
          <p:cNvPr id="1048676" name="Footer Placeholder 2"/>
          <p:cNvSpPr>
            <a:spLocks noGrp="1"/>
          </p:cNvSpPr>
          <p:nvPr>
            <p:ph type="ftr" sz="quarter" idx="11"/>
          </p:nvPr>
        </p:nvSpPr>
        <p:spPr/>
        <p:txBody>
          <a:bodyPr/>
          <a:lstStyle/>
          <a:p>
            <a:endParaRPr lang="en-US"/>
          </a:p>
        </p:txBody>
      </p:sp>
      <p:sp>
        <p:nvSpPr>
          <p:cNvPr id="1048677"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78"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79"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0"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81" name="Date Placeholder 4"/>
          <p:cNvSpPr>
            <a:spLocks noGrp="1"/>
          </p:cNvSpPr>
          <p:nvPr>
            <p:ph type="dt" sz="half" idx="10"/>
          </p:nvPr>
        </p:nvSpPr>
        <p:spPr/>
        <p:txBody>
          <a:bodyPr/>
          <a:lstStyle/>
          <a:p>
            <a:fld id="{63A1C593-65D0-4073-BCC9-577B9352EA97}" type="datetimeFigureOut">
              <a:rPr lang="en-US" smtClean="0"/>
              <a:t>5/15/24</a:t>
            </a:fld>
            <a:endParaRPr lang="en-US"/>
          </a:p>
        </p:txBody>
      </p:sp>
      <p:sp>
        <p:nvSpPr>
          <p:cNvPr id="1048682" name="Footer Placeholder 5"/>
          <p:cNvSpPr>
            <a:spLocks noGrp="1"/>
          </p:cNvSpPr>
          <p:nvPr>
            <p:ph type="ftr" sz="quarter" idx="11"/>
          </p:nvPr>
        </p:nvSpPr>
        <p:spPr/>
        <p:txBody>
          <a:bodyPr/>
          <a:lstStyle/>
          <a:p>
            <a:endParaRPr lang="en-US"/>
          </a:p>
        </p:txBody>
      </p:sp>
      <p:sp>
        <p:nvSpPr>
          <p:cNvPr id="1048683"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45"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46"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48647"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48" name="Date Placeholder 4"/>
          <p:cNvSpPr>
            <a:spLocks noGrp="1"/>
          </p:cNvSpPr>
          <p:nvPr>
            <p:ph type="dt" sz="half" idx="10"/>
          </p:nvPr>
        </p:nvSpPr>
        <p:spPr/>
        <p:txBody>
          <a:bodyPr/>
          <a:lstStyle/>
          <a:p>
            <a:fld id="{63A1C593-65D0-4073-BCC9-577B9352EA97}" type="datetimeFigureOut">
              <a:rPr lang="en-US" smtClean="0"/>
              <a:t>5/15/24</a:t>
            </a:fld>
            <a:endParaRPr lang="en-US"/>
          </a:p>
        </p:txBody>
      </p:sp>
      <p:sp>
        <p:nvSpPr>
          <p:cNvPr id="1048649" name="Footer Placeholder 5"/>
          <p:cNvSpPr>
            <a:spLocks noGrp="1"/>
          </p:cNvSpPr>
          <p:nvPr>
            <p:ph type="ftr" sz="quarter" idx="11"/>
          </p:nvPr>
        </p:nvSpPr>
        <p:spPr/>
        <p:txBody>
          <a:bodyPr/>
          <a:lstStyle/>
          <a:p>
            <a:endParaRPr lang="en-US"/>
          </a:p>
        </p:txBody>
      </p:sp>
      <p:sp>
        <p:nvSpPr>
          <p:cNvPr id="1048650"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51" name="Title 1"/>
          <p:cNvSpPr>
            <a:spLocks noGrp="1"/>
          </p:cNvSpPr>
          <p:nvPr>
            <p:ph type="title"/>
          </p:nvPr>
        </p:nvSpPr>
        <p:spPr/>
        <p:txBody>
          <a:bodyPr/>
          <a:lstStyle/>
          <a:p>
            <a:r>
              <a:rPr lang="en-US"/>
              <a:t>Click to edit Master title style</a:t>
            </a:r>
          </a:p>
        </p:txBody>
      </p:sp>
      <p:sp>
        <p:nvSpPr>
          <p:cNvPr id="1048652"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3"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654" name="Footer Placeholder 4"/>
          <p:cNvSpPr>
            <a:spLocks noGrp="1"/>
          </p:cNvSpPr>
          <p:nvPr>
            <p:ph type="ftr" sz="quarter" idx="11"/>
          </p:nvPr>
        </p:nvSpPr>
        <p:spPr/>
        <p:txBody>
          <a:bodyPr/>
          <a:lstStyle/>
          <a:p>
            <a:endParaRPr lang="en-US"/>
          </a:p>
        </p:txBody>
      </p:sp>
      <p:sp>
        <p:nvSpPr>
          <p:cNvPr id="1048655"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40"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1048641"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2"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643" name="Footer Placeholder 4"/>
          <p:cNvSpPr>
            <a:spLocks noGrp="1"/>
          </p:cNvSpPr>
          <p:nvPr>
            <p:ph type="ftr" sz="quarter" idx="11"/>
          </p:nvPr>
        </p:nvSpPr>
        <p:spPr/>
        <p:txBody>
          <a:bodyPr/>
          <a:lstStyle/>
          <a:p>
            <a:endParaRPr lang="en-US"/>
          </a:p>
        </p:txBody>
      </p:sp>
      <p:sp>
        <p:nvSpPr>
          <p:cNvPr id="1048644"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04857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5/15/24</a:t>
            </a:fld>
            <a:endParaRPr lang="en-US"/>
          </a:p>
        </p:txBody>
      </p:sp>
      <p:sp>
        <p:nvSpPr>
          <p:cNvPr id="104857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nvSpPr>
        <p:spPr>
          <a:xfrm>
            <a:off x="939166" y="2459865"/>
            <a:ext cx="10229850" cy="1326524"/>
          </a:xfrm>
          <a:prstGeom prst="rect">
            <a:avLst/>
          </a:prstGeom>
          <a:ln>
            <a:solidFill>
              <a:srgbClr val="FFFF00"/>
            </a:solidFill>
          </a:ln>
          <a:effectLst>
            <a:outerShdw blurRad="50800" dist="38100" dir="10800000" algn="r" rotWithShape="0">
              <a:prstClr val="black">
                <a:alpha val="40000"/>
              </a:prstClr>
            </a:outerShdw>
          </a:effectLst>
          <a:scene3d>
            <a:camera prst="orthographicFront"/>
            <a:lightRig rig="threePt" dir="t"/>
          </a:scene3d>
          <a:sp3d>
            <a:bevelT prst="relaxedInset"/>
          </a:sp3d>
        </p:spPr>
        <p:txBody>
          <a:bodyPr vert="horz" lIns="91440" tIns="45720" rIns="91440" bIns="45720" rtlCol="0" anchor="ctr">
            <a:normAutofit/>
          </a:bodyPr>
          <a:lstStyle>
            <a:lvl1pPr algn="ctr" defTabSz="914400" rtl="0" eaLnBrk="1" latinLnBrk="0" hangingPunct="1">
              <a:lnSpc>
                <a:spcPct val="90000"/>
              </a:lnSpc>
              <a:spcBef>
                <a:spcPct val="0"/>
              </a:spcBef>
              <a:buNone/>
              <a:defRPr sz="4000" b="1" i="0" kern="1200" cap="all" baseline="0">
                <a:solidFill>
                  <a:schemeClr val="bg1"/>
                </a:solidFill>
                <a:latin typeface="Bookman Old Style" panose="02050604050505020204" pitchFamily="18" charset="0"/>
                <a:ea typeface="+mj-ea"/>
                <a:cs typeface="+mj-cs"/>
              </a:defRPr>
            </a:lvl1pPr>
          </a:lstStyle>
          <a:p>
            <a:pPr algn="l"/>
            <a:endParaRPr lang="en-IN" sz="2000" dirty="0"/>
          </a:p>
          <a:p>
            <a:pPr algn="l"/>
            <a:endParaRPr lang="en-IN" sz="2000" dirty="0"/>
          </a:p>
          <a:p>
            <a:pPr algn="l"/>
            <a:r>
              <a:rPr lang="en-IN" sz="2000" dirty="0"/>
              <a:t>                                                 </a:t>
            </a:r>
            <a:r>
              <a:rPr lang="en-IN" sz="4400" dirty="0"/>
              <a:t>Title</a:t>
            </a:r>
          </a:p>
          <a:p>
            <a:pPr algn="l"/>
            <a:endParaRPr lang="en-IN" sz="2000" dirty="0"/>
          </a:p>
        </p:txBody>
      </p:sp>
      <p:sp>
        <p:nvSpPr>
          <p:cNvPr id="1048587" name="TextBox 4"/>
          <p:cNvSpPr txBox="1"/>
          <p:nvPr/>
        </p:nvSpPr>
        <p:spPr>
          <a:xfrm>
            <a:off x="1950105" y="4056994"/>
            <a:ext cx="8014510" cy="955040"/>
          </a:xfrm>
          <a:prstGeom prst="rect">
            <a:avLst/>
          </a:prstGeom>
          <a:noFill/>
          <a:ln>
            <a:solidFill>
              <a:srgbClr val="FFFF00"/>
            </a:solidFill>
          </a:ln>
        </p:spPr>
        <p:txBody>
          <a:bodyPr wrap="square" rtlCol="0">
            <a:spAutoFit/>
          </a:bodyPr>
          <a:lstStyle/>
          <a:p>
            <a:pPr>
              <a:spcAft>
                <a:spcPts val="1200"/>
              </a:spcAft>
            </a:pPr>
            <a:r>
              <a:rPr lang="en-IN" sz="2400" b="1" dirty="0">
                <a:solidFill>
                  <a:schemeClr val="bg1"/>
                </a:solidFill>
                <a:latin typeface="Bookman Old Style" panose="02050604050505020204" pitchFamily="18" charset="0"/>
              </a:rPr>
              <a:t>Abstract ID:</a:t>
            </a:r>
          </a:p>
          <a:p>
            <a:pPr>
              <a:spcAft>
                <a:spcPts val="1200"/>
              </a:spcAft>
            </a:pPr>
            <a:r>
              <a:rPr lang="en-IN" sz="2400" b="1" dirty="0">
                <a:solidFill>
                  <a:schemeClr val="bg1"/>
                </a:solidFill>
                <a:latin typeface="Bookman Old Style" panose="02050604050505020204" pitchFamily="18" charset="0"/>
              </a:rPr>
              <a:t>Presenting author:</a:t>
            </a:r>
          </a:p>
        </p:txBody>
      </p:sp>
      <p:pic>
        <p:nvPicPr>
          <p:cNvPr id="2097152" name="Picture 1"/>
          <p:cNvPicPr>
            <a:picLocks noChangeAspect="1"/>
          </p:cNvPicPr>
          <p:nvPr/>
        </p:nvPicPr>
        <p:blipFill rotWithShape="1">
          <a:blip r:embed="rId2"/>
          <a:srcRect b="67900"/>
          <a:stretch>
            <a:fillRect/>
          </a:stretch>
        </p:blipFill>
        <p:spPr>
          <a:xfrm>
            <a:off x="0" y="0"/>
            <a:ext cx="12192000" cy="2201388"/>
          </a:xfrm>
          <a:prstGeom prst="rect">
            <a:avLst/>
          </a:prstGeom>
        </p:spPr>
      </p:pic>
      <p:sp>
        <p:nvSpPr>
          <p:cNvPr id="1048588" name="TextBox 2"/>
          <p:cNvSpPr txBox="1"/>
          <p:nvPr/>
        </p:nvSpPr>
        <p:spPr>
          <a:xfrm>
            <a:off x="1395046" y="281354"/>
            <a:ext cx="2210861" cy="358140"/>
          </a:xfrm>
          <a:prstGeom prst="rect">
            <a:avLst/>
          </a:prstGeom>
          <a:noFill/>
        </p:spPr>
        <p:txBody>
          <a:bodyPr wrap="none" rtlCol="0">
            <a:spAutoFit/>
          </a:bodyPr>
          <a:lstStyle/>
          <a:p>
            <a:r>
              <a:rPr lang="en-US" dirty="0"/>
              <a:t>ADD THEME , DATE </a:t>
            </a:r>
          </a:p>
        </p:txBody>
      </p:sp>
      <p:pic>
        <p:nvPicPr>
          <p:cNvPr id="2097153" name="Picture 3"/>
          <p:cNvPicPr>
            <a:picLocks noChangeAspect="1"/>
          </p:cNvPicPr>
          <p:nvPr/>
        </p:nvPicPr>
        <p:blipFill rotWithShape="1">
          <a:blip r:embed="rId3"/>
          <a:srcRect t="55211" b="7008"/>
          <a:stretch>
            <a:fillRect/>
          </a:stretch>
        </p:blipFill>
        <p:spPr>
          <a:xfrm>
            <a:off x="-1" y="5258383"/>
            <a:ext cx="12192000" cy="15996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9" name="Title 10"/>
          <p:cNvSpPr>
            <a:spLocks noGrp="1"/>
          </p:cNvSpPr>
          <p:nvPr>
            <p:ph type="ctrTitle"/>
          </p:nvPr>
        </p:nvSpPr>
        <p:spPr>
          <a:xfrm>
            <a:off x="1052035" y="129026"/>
            <a:ext cx="9105144" cy="996362"/>
          </a:xfrm>
          <a:noFill/>
        </p:spPr>
        <p:txBody>
          <a:bodyPr anchor="b">
            <a:normAutofit/>
          </a:bodyPr>
          <a:lstStyle/>
          <a:p>
            <a:r>
              <a:rPr lang="en-US" sz="4800" dirty="0">
                <a:solidFill>
                  <a:schemeClr val="bg1"/>
                </a:solidFill>
              </a:rPr>
              <a:t>54 </a:t>
            </a:r>
            <a:r>
              <a:rPr lang="en-US" sz="4800" dirty="0" err="1">
                <a:solidFill>
                  <a:schemeClr val="bg1"/>
                </a:solidFill>
              </a:rPr>
              <a:t>yrs</a:t>
            </a:r>
            <a:r>
              <a:rPr lang="en-US" sz="4800" dirty="0">
                <a:solidFill>
                  <a:schemeClr val="bg1"/>
                </a:solidFill>
              </a:rPr>
              <a:t> male with back pain</a:t>
            </a:r>
          </a:p>
        </p:txBody>
      </p:sp>
      <p:pic>
        <p:nvPicPr>
          <p:cNvPr id="2097154" name="Picture 1"/>
          <p:cNvPicPr>
            <a:picLocks noChangeAspect="1"/>
          </p:cNvPicPr>
          <p:nvPr/>
        </p:nvPicPr>
        <p:blipFill rotWithShape="1">
          <a:blip r:embed="rId2" cstate="print"/>
          <a:srcRect b="40458"/>
          <a:stretch>
            <a:fillRect/>
          </a:stretch>
        </p:blipFill>
        <p:spPr>
          <a:xfrm>
            <a:off x="0" y="5886694"/>
            <a:ext cx="1698527" cy="971306"/>
          </a:xfrm>
          <a:prstGeom prst="rect">
            <a:avLst/>
          </a:prstGeom>
        </p:spPr>
      </p:pic>
      <p:sp>
        <p:nvSpPr>
          <p:cNvPr id="1048590" name="TextBox 3"/>
          <p:cNvSpPr txBox="1"/>
          <p:nvPr/>
        </p:nvSpPr>
        <p:spPr>
          <a:xfrm>
            <a:off x="3082590" y="6210235"/>
            <a:ext cx="8970040" cy="396240"/>
          </a:xfrm>
          <a:prstGeom prst="rect">
            <a:avLst/>
          </a:prstGeom>
          <a:noFill/>
        </p:spPr>
        <p:txBody>
          <a:bodyPr wrap="none" rtlCol="0">
            <a:spAutoFit/>
          </a:bodyPr>
          <a:lstStyle/>
          <a:p>
            <a:r>
              <a:rPr lang="en-US" sz="2000" dirty="0">
                <a:solidFill>
                  <a:schemeClr val="bg1"/>
                </a:solidFill>
                <a:latin typeface="Tw Cen MT" panose="020B0602020104020603" pitchFamily="34" charset="0"/>
              </a:rPr>
              <a:t>Case Credit: Dr. </a:t>
            </a:r>
            <a:r>
              <a:rPr lang="en-US" sz="2000" dirty="0" err="1">
                <a:solidFill>
                  <a:schemeClr val="bg1"/>
                </a:solidFill>
                <a:latin typeface="Tw Cen MT" panose="020B0602020104020603" pitchFamily="34" charset="0"/>
              </a:rPr>
              <a:t>S.harikaran</a:t>
            </a:r>
            <a:r>
              <a:rPr lang="en-US" sz="2000" dirty="0">
                <a:solidFill>
                  <a:schemeClr val="bg1"/>
                </a:solidFill>
                <a:latin typeface="Tw Cen MT" panose="020B0602020104020603" pitchFamily="34" charset="0"/>
              </a:rPr>
              <a:t>, Dr. C. Amarnath, Stanley medical college, </a:t>
            </a:r>
            <a:r>
              <a:rPr lang="en-US" sz="2000" dirty="0" err="1">
                <a:solidFill>
                  <a:schemeClr val="bg1"/>
                </a:solidFill>
                <a:latin typeface="Tw Cen MT" panose="020B0602020104020603" pitchFamily="34" charset="0"/>
              </a:rPr>
              <a:t>chennai</a:t>
            </a:r>
            <a:endParaRPr lang="en-IN" sz="2000" dirty="0">
              <a:solidFill>
                <a:schemeClr val="bg1"/>
              </a:solidFill>
              <a:latin typeface="Tw Cen MT" panose="020B0602020104020603" pitchFamily="34" charset="0"/>
            </a:endParaRPr>
          </a:p>
        </p:txBody>
      </p:sp>
      <p:pic>
        <p:nvPicPr>
          <p:cNvPr id="2097155" name="Picture 4"/>
          <p:cNvPicPr>
            <a:picLocks/>
          </p:cNvPicPr>
          <p:nvPr/>
        </p:nvPicPr>
        <p:blipFill rotWithShape="1">
          <a:blip r:embed="rId3"/>
          <a:srcRect l="6669" t="13760" r="9062" b="17944"/>
          <a:stretch>
            <a:fillRect/>
          </a:stretch>
        </p:blipFill>
        <p:spPr>
          <a:xfrm>
            <a:off x="2792662" y="1495271"/>
            <a:ext cx="5201158" cy="434507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6" name="Picture 1"/>
          <p:cNvPicPr>
            <a:picLocks noChangeAspect="1"/>
          </p:cNvPicPr>
          <p:nvPr/>
        </p:nvPicPr>
        <p:blipFill rotWithShape="1">
          <a:blip r:embed="rId2" cstate="print"/>
          <a:srcRect b="40458"/>
          <a:stretch>
            <a:fillRect/>
          </a:stretch>
        </p:blipFill>
        <p:spPr>
          <a:xfrm>
            <a:off x="0" y="5886694"/>
            <a:ext cx="1698527" cy="971306"/>
          </a:xfrm>
          <a:prstGeom prst="rect">
            <a:avLst/>
          </a:prstGeom>
        </p:spPr>
      </p:pic>
      <p:sp>
        <p:nvSpPr>
          <p:cNvPr id="1048591" name="Title 10"/>
          <p:cNvSpPr>
            <a:spLocks noGrp="1"/>
          </p:cNvSpPr>
          <p:nvPr>
            <p:ph type="ctrTitle"/>
          </p:nvPr>
        </p:nvSpPr>
        <p:spPr>
          <a:xfrm>
            <a:off x="605822" y="804349"/>
            <a:ext cx="11300837" cy="800069"/>
          </a:xfrm>
          <a:noFill/>
        </p:spPr>
        <p:txBody>
          <a:bodyPr anchor="b">
            <a:normAutofit fontScale="93750"/>
          </a:bodyPr>
          <a:lstStyle/>
          <a:p>
            <a:r>
              <a:rPr lang="en-US" altLang="en-IN" sz="4800" dirty="0">
                <a:solidFill>
                  <a:schemeClr val="bg1"/>
                </a:solidFill>
              </a:rPr>
              <a:t>Coated Aorta Sign</a:t>
            </a:r>
            <a:r>
              <a:rPr lang="en-US" sz="4800" dirty="0">
                <a:solidFill>
                  <a:schemeClr val="bg1"/>
                </a:solidFill>
              </a:rPr>
              <a:t> </a:t>
            </a:r>
            <a:r>
              <a:rPr lang="en-US" altLang="en-IN" sz="4800" dirty="0">
                <a:solidFill>
                  <a:schemeClr val="bg1"/>
                </a:solidFill>
              </a:rPr>
              <a:t>- ERDHEIM CHESTER DX</a:t>
            </a:r>
            <a:endParaRPr lang="zh-CN" altLang="en-US" dirty="0"/>
          </a:p>
        </p:txBody>
      </p:sp>
      <p:sp>
        <p:nvSpPr>
          <p:cNvPr id="1048592" name="Subtitle 2"/>
          <p:cNvSpPr>
            <a:spLocks noGrp="1"/>
          </p:cNvSpPr>
          <p:nvPr>
            <p:ph type="subTitle" idx="1"/>
          </p:nvPr>
        </p:nvSpPr>
        <p:spPr>
          <a:xfrm>
            <a:off x="5845215" y="1753845"/>
            <a:ext cx="5654627" cy="4132849"/>
          </a:xfrm>
          <a:noFill/>
        </p:spPr>
        <p:txBody>
          <a:bodyPr anchor="t">
            <a:normAutofit/>
          </a:bodyPr>
          <a:lstStyle/>
          <a:p>
            <a:pPr marL="342900" indent="-342900">
              <a:buFont typeface="Arial" panose="020B0604020202020204" pitchFamily="34" charset="0"/>
              <a:buChar char="•"/>
            </a:pPr>
            <a:r>
              <a:rPr lang="en-US" dirty="0">
                <a:solidFill>
                  <a:schemeClr val="bg1"/>
                </a:solidFill>
              </a:rPr>
              <a:t>The coated aorta sign is a radiological sign in Erdheim–Chester disease for circumferential infiltration of the aorta</a:t>
            </a:r>
            <a:r>
              <a:rPr lang="en-US" altLang="en-IN" dirty="0">
                <a:solidFill>
                  <a:schemeClr val="bg1"/>
                </a:solidFill>
              </a:rPr>
              <a:t> Preferentially involv8ng infrarenal portion </a:t>
            </a:r>
            <a:r>
              <a:rPr lang="en-US" dirty="0">
                <a:solidFill>
                  <a:schemeClr val="bg1"/>
                </a:solidFill>
              </a:rPr>
              <a:t>, which is the most characteristic cardiovascular finding of Erdheim-Chester disease and can be detectable in a CT scan</a:t>
            </a:r>
            <a:endParaRPr lang="zh-CN" altLang="en-US"/>
          </a:p>
          <a:p>
            <a:pPr marL="342900" indent="-342900">
              <a:buFont typeface="Arial" panose="020B0604020202020204" pitchFamily="34" charset="0"/>
              <a:buChar char="•"/>
            </a:pPr>
            <a:r>
              <a:rPr lang="en-US" altLang="en-IN" dirty="0">
                <a:solidFill>
                  <a:schemeClr val="bg1"/>
                </a:solidFill>
              </a:rPr>
              <a:t>In this image Hair kidney sign is also seen.</a:t>
            </a:r>
            <a:endParaRPr lang="zh-CN" altLang="en-US"/>
          </a:p>
          <a:p>
            <a:pPr marL="342900" indent="-342900" algn="l">
              <a:buFont typeface="Arial" panose="020B0604020202020204" pitchFamily="34" charset="0"/>
              <a:buChar char="•"/>
            </a:pPr>
            <a:r>
              <a:rPr lang="en-US" altLang="en-IN" dirty="0">
                <a:solidFill>
                  <a:schemeClr val="bg1"/>
                </a:solidFill>
              </a:rPr>
              <a:t>D/D - Lymphoma</a:t>
            </a:r>
            <a:endParaRPr lang="zh-CN" altLang="en-US"/>
          </a:p>
        </p:txBody>
      </p:sp>
      <p:sp>
        <p:nvSpPr>
          <p:cNvPr id="1048593" name="TextBox 11"/>
          <p:cNvSpPr txBox="1"/>
          <p:nvPr/>
        </p:nvSpPr>
        <p:spPr>
          <a:xfrm>
            <a:off x="2885820" y="6172292"/>
            <a:ext cx="9020840" cy="396240"/>
          </a:xfrm>
          <a:prstGeom prst="rect">
            <a:avLst/>
          </a:prstGeom>
          <a:noFill/>
        </p:spPr>
        <p:txBody>
          <a:bodyPr wrap="none" rtlCol="0">
            <a:spAutoFit/>
          </a:bodyPr>
          <a:lstStyle/>
          <a:p>
            <a:r>
              <a:rPr lang="en-US" sz="2000" dirty="0">
                <a:solidFill>
                  <a:schemeClr val="bg1"/>
                </a:solidFill>
                <a:latin typeface="Tw Cen MT" panose="020B0602020104020603" pitchFamily="34" charset="0"/>
              </a:rPr>
              <a:t>Case Credit: Dr. </a:t>
            </a:r>
            <a:r>
              <a:rPr lang="en-US" sz="2000" dirty="0" err="1">
                <a:solidFill>
                  <a:schemeClr val="bg1"/>
                </a:solidFill>
                <a:latin typeface="Tw Cen MT" panose="020B0602020104020603" pitchFamily="34" charset="0"/>
              </a:rPr>
              <a:t>S.</a:t>
            </a:r>
            <a:r>
              <a:rPr lang="en-US" altLang="en-IN" sz="2000" dirty="0" err="1">
                <a:solidFill>
                  <a:schemeClr val="bg1"/>
                </a:solidFill>
                <a:latin typeface="Tw Cen MT" panose="020B0602020104020603" pitchFamily="34" charset="0"/>
              </a:rPr>
              <a:t>H</a:t>
            </a:r>
            <a:r>
              <a:rPr lang="en-US" sz="2000" dirty="0" err="1">
                <a:solidFill>
                  <a:schemeClr val="bg1"/>
                </a:solidFill>
                <a:latin typeface="Tw Cen MT" panose="020B0602020104020603" pitchFamily="34" charset="0"/>
              </a:rPr>
              <a:t>ari</a:t>
            </a:r>
            <a:r>
              <a:rPr lang="en-US" altLang="en-IN" sz="2000" dirty="0" err="1">
                <a:solidFill>
                  <a:schemeClr val="bg1"/>
                </a:solidFill>
                <a:latin typeface="Tw Cen MT" panose="020B0602020104020603" pitchFamily="34" charset="0"/>
              </a:rPr>
              <a:t>h</a:t>
            </a:r>
            <a:r>
              <a:rPr lang="en-US" sz="2000" dirty="0" err="1">
                <a:solidFill>
                  <a:schemeClr val="bg1"/>
                </a:solidFill>
                <a:latin typeface="Tw Cen MT" panose="020B0602020104020603" pitchFamily="34" charset="0"/>
              </a:rPr>
              <a:t>aran</a:t>
            </a:r>
            <a:r>
              <a:rPr lang="en-US" sz="2000" dirty="0">
                <a:solidFill>
                  <a:schemeClr val="bg1"/>
                </a:solidFill>
                <a:latin typeface="Tw Cen MT" panose="020B0602020104020603" pitchFamily="34" charset="0"/>
              </a:rPr>
              <a:t>, Dr. C. Amarnath, Stanley medical college, </a:t>
            </a:r>
            <a:r>
              <a:rPr lang="en-US" sz="2000" dirty="0" err="1">
                <a:solidFill>
                  <a:schemeClr val="bg1"/>
                </a:solidFill>
                <a:latin typeface="Tw Cen MT" panose="020B0602020104020603" pitchFamily="34" charset="0"/>
              </a:rPr>
              <a:t>chennai</a:t>
            </a:r>
            <a:endParaRPr lang="en-IN" sz="2000" dirty="0">
              <a:solidFill>
                <a:schemeClr val="bg1"/>
              </a:solidFill>
              <a:latin typeface="Tw Cen MT" panose="020B0602020104020603" pitchFamily="34" charset="0"/>
            </a:endParaRPr>
          </a:p>
        </p:txBody>
      </p:sp>
      <p:pic>
        <p:nvPicPr>
          <p:cNvPr id="2097157" name="Picture 12"/>
          <p:cNvPicPr>
            <a:picLocks/>
          </p:cNvPicPr>
          <p:nvPr/>
        </p:nvPicPr>
        <p:blipFill rotWithShape="1">
          <a:blip r:embed="rId3"/>
          <a:srcRect l="6669" t="13760" r="9062" b="17944"/>
          <a:stretch>
            <a:fillRect/>
          </a:stretch>
        </p:blipFill>
        <p:spPr>
          <a:xfrm>
            <a:off x="589048" y="1604418"/>
            <a:ext cx="4552572" cy="38032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0"/>
          <p:cNvSpPr>
            <a:spLocks noGrp="1"/>
          </p:cNvSpPr>
          <p:nvPr>
            <p:ph type="ctrTitle"/>
          </p:nvPr>
        </p:nvSpPr>
        <p:spPr>
          <a:xfrm>
            <a:off x="514146" y="0"/>
            <a:ext cx="11129488" cy="901600"/>
          </a:xfrm>
          <a:noFill/>
        </p:spPr>
        <p:txBody>
          <a:bodyPr anchor="b">
            <a:normAutofit fontScale="95833"/>
          </a:bodyPr>
          <a:lstStyle/>
          <a:p>
            <a:r>
              <a:rPr lang="en-US" sz="4800" dirty="0">
                <a:solidFill>
                  <a:schemeClr val="bg1"/>
                </a:solidFill>
              </a:rPr>
              <a:t>54 </a:t>
            </a:r>
            <a:r>
              <a:rPr lang="en-US" sz="4800" dirty="0" err="1">
                <a:solidFill>
                  <a:schemeClr val="bg1"/>
                </a:solidFill>
              </a:rPr>
              <a:t>yrs</a:t>
            </a:r>
            <a:r>
              <a:rPr lang="en-US" sz="4800" dirty="0">
                <a:solidFill>
                  <a:schemeClr val="bg1"/>
                </a:solidFill>
              </a:rPr>
              <a:t> male with</a:t>
            </a:r>
            <a:r>
              <a:rPr lang="en-US" altLang="en-IN" sz="4800" dirty="0">
                <a:solidFill>
                  <a:schemeClr val="bg1"/>
                </a:solidFill>
              </a:rPr>
              <a:t> detoriation of sensorium</a:t>
            </a:r>
            <a:endParaRPr lang="zh-CN" altLang="en-US"/>
          </a:p>
        </p:txBody>
      </p:sp>
      <p:pic>
        <p:nvPicPr>
          <p:cNvPr id="2097158" name="Picture 1"/>
          <p:cNvPicPr>
            <a:picLocks noChangeAspect="1"/>
          </p:cNvPicPr>
          <p:nvPr/>
        </p:nvPicPr>
        <p:blipFill rotWithShape="1">
          <a:blip r:embed="rId2" cstate="print"/>
          <a:srcRect b="40458"/>
          <a:stretch>
            <a:fillRect/>
          </a:stretch>
        </p:blipFill>
        <p:spPr>
          <a:xfrm>
            <a:off x="0" y="5886694"/>
            <a:ext cx="1698527" cy="971306"/>
          </a:xfrm>
          <a:prstGeom prst="rect">
            <a:avLst/>
          </a:prstGeom>
        </p:spPr>
      </p:pic>
      <p:sp>
        <p:nvSpPr>
          <p:cNvPr id="1048595" name="TextBox 3"/>
          <p:cNvSpPr txBox="1"/>
          <p:nvPr/>
        </p:nvSpPr>
        <p:spPr>
          <a:xfrm>
            <a:off x="1971986" y="6174227"/>
            <a:ext cx="9020840" cy="396240"/>
          </a:xfrm>
          <a:prstGeom prst="rect">
            <a:avLst/>
          </a:prstGeom>
          <a:noFill/>
        </p:spPr>
        <p:txBody>
          <a:bodyPr wrap="none" rtlCol="0">
            <a:spAutoFit/>
          </a:bodyPr>
          <a:lstStyle/>
          <a:p>
            <a:r>
              <a:rPr lang="en-US" sz="2000" dirty="0">
                <a:solidFill>
                  <a:schemeClr val="bg1"/>
                </a:solidFill>
                <a:latin typeface="Tw Cen MT" panose="020B0602020104020603" pitchFamily="34" charset="0"/>
              </a:rPr>
              <a:t>Case Credit: Dr. </a:t>
            </a:r>
            <a:r>
              <a:rPr lang="en-US" sz="2000" dirty="0" err="1">
                <a:solidFill>
                  <a:schemeClr val="bg1"/>
                </a:solidFill>
                <a:latin typeface="Tw Cen MT" panose="020B0602020104020603" pitchFamily="34" charset="0"/>
              </a:rPr>
              <a:t>S.</a:t>
            </a:r>
            <a:r>
              <a:rPr lang="en-US" altLang="en-IN" sz="2000" dirty="0" err="1">
                <a:solidFill>
                  <a:schemeClr val="bg1"/>
                </a:solidFill>
                <a:latin typeface="Tw Cen MT" panose="020B0602020104020603" pitchFamily="34" charset="0"/>
              </a:rPr>
              <a:t>H</a:t>
            </a:r>
            <a:r>
              <a:rPr lang="en-US" sz="2000" dirty="0" err="1">
                <a:solidFill>
                  <a:schemeClr val="bg1"/>
                </a:solidFill>
                <a:latin typeface="Tw Cen MT" panose="020B0602020104020603" pitchFamily="34" charset="0"/>
              </a:rPr>
              <a:t>ari</a:t>
            </a:r>
            <a:r>
              <a:rPr lang="en-US" altLang="en-IN" sz="2000" dirty="0" err="1">
                <a:solidFill>
                  <a:schemeClr val="bg1"/>
                </a:solidFill>
                <a:latin typeface="Tw Cen MT" panose="020B0602020104020603" pitchFamily="34" charset="0"/>
              </a:rPr>
              <a:t>h</a:t>
            </a:r>
            <a:r>
              <a:rPr lang="en-US" sz="2000" dirty="0" err="1">
                <a:solidFill>
                  <a:schemeClr val="bg1"/>
                </a:solidFill>
                <a:latin typeface="Tw Cen MT" panose="020B0602020104020603" pitchFamily="34" charset="0"/>
              </a:rPr>
              <a:t>aran</a:t>
            </a:r>
            <a:r>
              <a:rPr lang="en-US" sz="2000" dirty="0">
                <a:solidFill>
                  <a:schemeClr val="bg1"/>
                </a:solidFill>
                <a:latin typeface="Tw Cen MT" panose="020B0602020104020603" pitchFamily="34" charset="0"/>
              </a:rPr>
              <a:t>, Dr. C. Amarnath, Stanley medical college, </a:t>
            </a:r>
            <a:r>
              <a:rPr lang="en-US" sz="2000" dirty="0" err="1">
                <a:solidFill>
                  <a:schemeClr val="bg1"/>
                </a:solidFill>
                <a:latin typeface="Tw Cen MT" panose="020B0602020104020603" pitchFamily="34" charset="0"/>
              </a:rPr>
              <a:t>chennai</a:t>
            </a:r>
            <a:endParaRPr lang="en-IN" sz="2000" dirty="0">
              <a:solidFill>
                <a:schemeClr val="bg1"/>
              </a:solidFill>
              <a:latin typeface="Tw Cen MT" panose="020B0602020104020603" pitchFamily="34" charset="0"/>
            </a:endParaRPr>
          </a:p>
        </p:txBody>
      </p:sp>
      <p:pic>
        <p:nvPicPr>
          <p:cNvPr id="2097159" name="Picture 2097158"/>
          <p:cNvPicPr>
            <a:picLocks/>
          </p:cNvPicPr>
          <p:nvPr/>
        </p:nvPicPr>
        <p:blipFill>
          <a:blip r:embed="rId3"/>
          <a:srcRect l="11663" t="36391" r="15786" b="27337"/>
          <a:stretch>
            <a:fillRect/>
          </a:stretch>
        </p:blipFill>
        <p:spPr>
          <a:xfrm>
            <a:off x="3199682" y="809812"/>
            <a:ext cx="4768213" cy="50768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0" name="Picture 1"/>
          <p:cNvPicPr>
            <a:picLocks noChangeAspect="1"/>
          </p:cNvPicPr>
          <p:nvPr/>
        </p:nvPicPr>
        <p:blipFill rotWithShape="1">
          <a:blip r:embed="rId2" cstate="print"/>
          <a:srcRect b="40458"/>
          <a:stretch>
            <a:fillRect/>
          </a:stretch>
        </p:blipFill>
        <p:spPr>
          <a:xfrm>
            <a:off x="0" y="5886694"/>
            <a:ext cx="1698527" cy="971306"/>
          </a:xfrm>
          <a:prstGeom prst="rect">
            <a:avLst/>
          </a:prstGeom>
        </p:spPr>
      </p:pic>
      <p:sp>
        <p:nvSpPr>
          <p:cNvPr id="1048596" name="Title 10"/>
          <p:cNvSpPr>
            <a:spLocks noGrp="1"/>
          </p:cNvSpPr>
          <p:nvPr>
            <p:ph type="ctrTitle"/>
          </p:nvPr>
        </p:nvSpPr>
        <p:spPr>
          <a:xfrm>
            <a:off x="1086759" y="136476"/>
            <a:ext cx="10733717" cy="935443"/>
          </a:xfrm>
          <a:noFill/>
        </p:spPr>
        <p:txBody>
          <a:bodyPr anchor="b">
            <a:normAutofit/>
          </a:bodyPr>
          <a:lstStyle/>
          <a:p>
            <a:r>
              <a:rPr lang="en-US" altLang="en-IN" sz="4800" dirty="0">
                <a:solidFill>
                  <a:schemeClr val="bg1"/>
                </a:solidFill>
              </a:rPr>
              <a:t>Pulvinar Sign</a:t>
            </a:r>
            <a:r>
              <a:rPr lang="en-US" sz="4800" dirty="0">
                <a:solidFill>
                  <a:schemeClr val="bg1"/>
                </a:solidFill>
              </a:rPr>
              <a:t> </a:t>
            </a:r>
            <a:r>
              <a:rPr lang="en-US" altLang="en-IN" sz="4800" dirty="0">
                <a:solidFill>
                  <a:schemeClr val="bg1"/>
                </a:solidFill>
              </a:rPr>
              <a:t>- CRUTZFELD JACOB DX</a:t>
            </a:r>
            <a:endParaRPr lang="zh-CN" altLang="en-US" dirty="0"/>
          </a:p>
        </p:txBody>
      </p:sp>
      <p:sp>
        <p:nvSpPr>
          <p:cNvPr id="1048597" name="Subtitle 2"/>
          <p:cNvSpPr>
            <a:spLocks noGrp="1"/>
          </p:cNvSpPr>
          <p:nvPr>
            <p:ph type="subTitle" idx="1"/>
          </p:nvPr>
        </p:nvSpPr>
        <p:spPr>
          <a:xfrm>
            <a:off x="5207165" y="1209925"/>
            <a:ext cx="6910175" cy="4542405"/>
          </a:xfrm>
          <a:noFill/>
        </p:spPr>
        <p:txBody>
          <a:bodyPr anchor="t">
            <a:normAutofit/>
          </a:bodyPr>
          <a:lstStyle/>
          <a:p>
            <a:pPr marL="342900" indent="-342900" algn="l">
              <a:buFont typeface="Arial" panose="020B0604020202020204" pitchFamily="34" charset="0"/>
              <a:buChar char="•"/>
            </a:pPr>
            <a:r>
              <a:rPr lang="en-US" dirty="0">
                <a:solidFill>
                  <a:schemeClr val="bg1"/>
                </a:solidFill>
              </a:rPr>
              <a:t>The pulvinar sign refers to bilateral FLAIR hyperintensities involving the pulvinar thalamic nuclei. It is classically described in variant</a:t>
            </a:r>
            <a:r>
              <a:rPr lang="en-US" altLang="en-IN" dirty="0">
                <a:solidFill>
                  <a:schemeClr val="bg1"/>
                </a:solidFill>
              </a:rPr>
              <a:t> </a:t>
            </a:r>
            <a:r>
              <a:rPr lang="en-US" dirty="0">
                <a:solidFill>
                  <a:schemeClr val="bg1"/>
                </a:solidFill>
              </a:rPr>
              <a:t>Creutzfeldt-Jakob disease</a:t>
            </a:r>
            <a:endParaRPr lang="zh-CN" altLang="en-US"/>
          </a:p>
          <a:p>
            <a:pPr marL="342900" indent="-342900" algn="l">
              <a:buFont typeface="Arial" panose="020B0604020202020204" pitchFamily="34" charset="0"/>
              <a:buChar char="•"/>
            </a:pPr>
            <a:r>
              <a:rPr lang="en-US" altLang="en-IN" dirty="0">
                <a:solidFill>
                  <a:schemeClr val="bg1"/>
                </a:solidFill>
              </a:rPr>
              <a:t>This sign is also described in</a:t>
            </a:r>
            <a:endParaRPr lang="zh-CN" altLang="en-US"/>
          </a:p>
          <a:p>
            <a:pPr marL="342900" indent="-342900" algn="l">
              <a:buFont typeface="Arial" panose="020B0604020202020204" pitchFamily="34" charset="0"/>
              <a:buChar char="•"/>
            </a:pPr>
            <a:r>
              <a:rPr lang="en-US" altLang="en-IN" dirty="0">
                <a:solidFill>
                  <a:schemeClr val="bg1"/>
                </a:solidFill>
              </a:rPr>
              <a:t>1.Fabry's Disease</a:t>
            </a:r>
            <a:endParaRPr lang="zh-CN" altLang="en-US"/>
          </a:p>
          <a:p>
            <a:pPr marL="342900" indent="-342900" algn="l">
              <a:buFont typeface="Arial" panose="020B0604020202020204" pitchFamily="34" charset="0"/>
              <a:buChar char="•"/>
            </a:pPr>
            <a:r>
              <a:rPr lang="en-US" altLang="en-IN" dirty="0">
                <a:solidFill>
                  <a:schemeClr val="bg1"/>
                </a:solidFill>
              </a:rPr>
              <a:t>2..Bilateral thalamic infarct</a:t>
            </a:r>
            <a:endParaRPr lang="zh-CN" altLang="en-US"/>
          </a:p>
          <a:p>
            <a:pPr marL="342900" indent="-342900" algn="l">
              <a:buFont typeface="Arial" panose="020B0604020202020204" pitchFamily="34" charset="0"/>
              <a:buChar char="•"/>
            </a:pPr>
            <a:r>
              <a:rPr lang="en-US" altLang="en-IN" dirty="0">
                <a:solidFill>
                  <a:schemeClr val="bg1"/>
                </a:solidFill>
              </a:rPr>
              <a:t>3.ADEM</a:t>
            </a:r>
            <a:endParaRPr lang="zh-CN" altLang="en-US"/>
          </a:p>
          <a:p>
            <a:pPr marL="342900" indent="-342900" algn="l">
              <a:buFont typeface="Arial" panose="020B0604020202020204" pitchFamily="34" charset="0"/>
              <a:buChar char="•"/>
            </a:pPr>
            <a:r>
              <a:rPr lang="en-US" altLang="en-IN" dirty="0">
                <a:solidFill>
                  <a:schemeClr val="bg1"/>
                </a:solidFill>
              </a:rPr>
              <a:t>4.Status epilepticus</a:t>
            </a:r>
            <a:endParaRPr lang="zh-CN" altLang="en-US"/>
          </a:p>
          <a:p>
            <a:pPr marL="342900" indent="-342900" algn="l">
              <a:buFont typeface="Arial" panose="020B0604020202020204" pitchFamily="34" charset="0"/>
              <a:buChar char="•"/>
            </a:pPr>
            <a:endParaRPr lang="zh-CN" altLang="en-US"/>
          </a:p>
        </p:txBody>
      </p:sp>
      <p:sp>
        <p:nvSpPr>
          <p:cNvPr id="1048598" name="TextBox 11"/>
          <p:cNvSpPr txBox="1"/>
          <p:nvPr/>
        </p:nvSpPr>
        <p:spPr>
          <a:xfrm>
            <a:off x="2885820" y="6172292"/>
            <a:ext cx="9020840" cy="396240"/>
          </a:xfrm>
          <a:prstGeom prst="rect">
            <a:avLst/>
          </a:prstGeom>
          <a:noFill/>
        </p:spPr>
        <p:txBody>
          <a:bodyPr wrap="none" rtlCol="0">
            <a:spAutoFit/>
          </a:bodyPr>
          <a:lstStyle/>
          <a:p>
            <a:r>
              <a:rPr lang="en-US" sz="2000" dirty="0">
                <a:solidFill>
                  <a:schemeClr val="bg1"/>
                </a:solidFill>
                <a:latin typeface="Tw Cen MT" panose="020B0602020104020603" pitchFamily="34" charset="0"/>
              </a:rPr>
              <a:t>Case Credit: Dr. </a:t>
            </a:r>
            <a:r>
              <a:rPr lang="en-US" sz="2000" dirty="0" err="1">
                <a:solidFill>
                  <a:schemeClr val="bg1"/>
                </a:solidFill>
                <a:latin typeface="Tw Cen MT" panose="020B0602020104020603" pitchFamily="34" charset="0"/>
              </a:rPr>
              <a:t>S.</a:t>
            </a:r>
            <a:r>
              <a:rPr lang="en-US" altLang="en-IN" sz="2000" dirty="0" err="1">
                <a:solidFill>
                  <a:schemeClr val="bg1"/>
                </a:solidFill>
                <a:latin typeface="Tw Cen MT" panose="020B0602020104020603" pitchFamily="34" charset="0"/>
              </a:rPr>
              <a:t>H</a:t>
            </a:r>
            <a:r>
              <a:rPr lang="en-US" sz="2000" dirty="0" err="1">
                <a:solidFill>
                  <a:schemeClr val="bg1"/>
                </a:solidFill>
                <a:latin typeface="Tw Cen MT" panose="020B0602020104020603" pitchFamily="34" charset="0"/>
              </a:rPr>
              <a:t>ari</a:t>
            </a:r>
            <a:r>
              <a:rPr lang="en-US" altLang="en-IN" sz="2000" dirty="0" err="1">
                <a:solidFill>
                  <a:schemeClr val="bg1"/>
                </a:solidFill>
                <a:latin typeface="Tw Cen MT" panose="020B0602020104020603" pitchFamily="34" charset="0"/>
              </a:rPr>
              <a:t>h</a:t>
            </a:r>
            <a:r>
              <a:rPr lang="en-US" sz="2000" dirty="0" err="1">
                <a:solidFill>
                  <a:schemeClr val="bg1"/>
                </a:solidFill>
                <a:latin typeface="Tw Cen MT" panose="020B0602020104020603" pitchFamily="34" charset="0"/>
              </a:rPr>
              <a:t>aran</a:t>
            </a:r>
            <a:r>
              <a:rPr lang="en-US" sz="2000" dirty="0">
                <a:solidFill>
                  <a:schemeClr val="bg1"/>
                </a:solidFill>
                <a:latin typeface="Tw Cen MT" panose="020B0602020104020603" pitchFamily="34" charset="0"/>
              </a:rPr>
              <a:t>, Dr. C. Amarnath, Stanley medical college, </a:t>
            </a:r>
            <a:r>
              <a:rPr lang="en-US" sz="2000" dirty="0" err="1">
                <a:solidFill>
                  <a:schemeClr val="bg1"/>
                </a:solidFill>
                <a:latin typeface="Tw Cen MT" panose="020B0602020104020603" pitchFamily="34" charset="0"/>
              </a:rPr>
              <a:t>chennai</a:t>
            </a:r>
            <a:endParaRPr lang="en-IN" sz="2000" dirty="0">
              <a:solidFill>
                <a:schemeClr val="bg1"/>
              </a:solidFill>
              <a:latin typeface="Tw Cen MT" panose="020B0602020104020603" pitchFamily="34" charset="0"/>
            </a:endParaRPr>
          </a:p>
        </p:txBody>
      </p:sp>
      <p:pic>
        <p:nvPicPr>
          <p:cNvPr id="2097161" name="Picture 2097160"/>
          <p:cNvPicPr>
            <a:picLocks/>
          </p:cNvPicPr>
          <p:nvPr/>
        </p:nvPicPr>
        <p:blipFill>
          <a:blip r:embed="rId3"/>
          <a:srcRect l="11663" t="36391" r="15786" b="27337"/>
          <a:stretch>
            <a:fillRect/>
          </a:stretch>
        </p:blipFill>
        <p:spPr>
          <a:xfrm>
            <a:off x="804192" y="1209926"/>
            <a:ext cx="3966179" cy="442557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Title 1048603"/>
          <p:cNvSpPr>
            <a:spLocks noGrp="1"/>
          </p:cNvSpPr>
          <p:nvPr>
            <p:ph type="title"/>
          </p:nvPr>
        </p:nvSpPr>
        <p:spPr/>
        <p:txBody>
          <a:bodyPr>
            <a:normAutofit fontScale="90000"/>
          </a:bodyPr>
          <a:lstStyle/>
          <a:p>
            <a:r>
              <a:rPr lang="en-US" altLang="en-IN">
                <a:solidFill>
                  <a:srgbClr val="FFFFFF"/>
                </a:solidFill>
              </a:rPr>
              <a:t>35yr old female with h/o chronic hospitalisation</a:t>
            </a:r>
            <a:br>
              <a:rPr lang="en-US" altLang="en-IN">
                <a:solidFill>
                  <a:srgbClr val="FFFFFF"/>
                </a:solidFill>
              </a:rPr>
            </a:br>
            <a:endParaRPr lang="en-IN"/>
          </a:p>
        </p:txBody>
      </p:sp>
      <p:sp>
        <p:nvSpPr>
          <p:cNvPr id="1048605" name="Content Placeholder 1048604"/>
          <p:cNvSpPr>
            <a:spLocks noGrp="1"/>
          </p:cNvSpPr>
          <p:nvPr>
            <p:ph idx="1"/>
          </p:nvPr>
        </p:nvSpPr>
        <p:spPr/>
        <p:txBody>
          <a:bodyPr/>
          <a:lstStyle/>
          <a:p>
            <a:endParaRPr lang="en-IN"/>
          </a:p>
        </p:txBody>
      </p:sp>
      <p:pic>
        <p:nvPicPr>
          <p:cNvPr id="2097162" name="Picture 2097161"/>
          <p:cNvPicPr>
            <a:picLocks/>
          </p:cNvPicPr>
          <p:nvPr/>
        </p:nvPicPr>
        <p:blipFill>
          <a:blip r:embed="rId2"/>
          <a:stretch>
            <a:fillRect/>
          </a:stretch>
        </p:blipFill>
        <p:spPr>
          <a:xfrm>
            <a:off x="2572743" y="1415564"/>
            <a:ext cx="6704650" cy="4761398"/>
          </a:xfrm>
          <a:prstGeom prst="rect">
            <a:avLst/>
          </a:prstGeom>
        </p:spPr>
      </p:pic>
      <p:pic>
        <p:nvPicPr>
          <p:cNvPr id="2097163" name="Picture 1"/>
          <p:cNvPicPr>
            <a:picLocks/>
          </p:cNvPicPr>
          <p:nvPr/>
        </p:nvPicPr>
        <p:blipFill rotWithShape="1">
          <a:blip r:embed="rId3" cstate="print"/>
          <a:srcRect b="40458"/>
          <a:stretch>
            <a:fillRect/>
          </a:stretch>
        </p:blipFill>
        <p:spPr>
          <a:xfrm>
            <a:off x="0" y="5886694"/>
            <a:ext cx="1698527" cy="971306"/>
          </a:xfrm>
          <a:prstGeom prst="rect">
            <a:avLst/>
          </a:prstGeom>
        </p:spPr>
      </p:pic>
      <p:sp>
        <p:nvSpPr>
          <p:cNvPr id="1048606" name="TextBox 11"/>
          <p:cNvSpPr txBox="1"/>
          <p:nvPr/>
        </p:nvSpPr>
        <p:spPr>
          <a:xfrm>
            <a:off x="2885820" y="6172292"/>
            <a:ext cx="9020840" cy="396240"/>
          </a:xfrm>
          <a:prstGeom prst="rect">
            <a:avLst/>
          </a:prstGeom>
          <a:noFill/>
        </p:spPr>
        <p:txBody>
          <a:bodyPr wrap="non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Title 1048606"/>
          <p:cNvSpPr>
            <a:spLocks noGrp="1"/>
          </p:cNvSpPr>
          <p:nvPr>
            <p:ph type="title"/>
          </p:nvPr>
        </p:nvSpPr>
        <p:spPr/>
        <p:txBody>
          <a:bodyPr/>
          <a:lstStyle/>
          <a:p>
            <a:r>
              <a:rPr lang="en-US" altLang="en-IN">
                <a:solidFill>
                  <a:srgbClr val="FFFFFF"/>
                </a:solidFill>
              </a:rPr>
              <a:t>ACCORDION SIGN - PSEUDOMEMBRANOUS COLITIS</a:t>
            </a:r>
            <a:endParaRPr lang="en-IN">
              <a:solidFill>
                <a:srgbClr val="FFFFFF"/>
              </a:solidFill>
            </a:endParaRPr>
          </a:p>
        </p:txBody>
      </p:sp>
      <p:sp>
        <p:nvSpPr>
          <p:cNvPr id="1048608" name="Content Placeholder 1048607"/>
          <p:cNvSpPr>
            <a:spLocks noGrp="1"/>
          </p:cNvSpPr>
          <p:nvPr>
            <p:ph idx="1"/>
          </p:nvPr>
        </p:nvSpPr>
        <p:spPr/>
        <p:txBody>
          <a:bodyPr>
            <a:normAutofit/>
          </a:bodyPr>
          <a:lstStyle/>
          <a:p>
            <a:r>
              <a:rPr lang="en-IN" sz="3200">
                <a:solidFill>
                  <a:srgbClr val="FFFFFF"/>
                </a:solidFill>
              </a:rPr>
              <a:t>The accordion sign (also known as concertina sign)</a:t>
            </a:r>
            <a:r>
              <a:rPr lang="en-US" altLang="en-IN" sz="3200">
                <a:solidFill>
                  <a:srgbClr val="FFFFFF"/>
                </a:solidFill>
              </a:rPr>
              <a:t> seen in Pseudomembranous colitis</a:t>
            </a:r>
            <a:r>
              <a:rPr lang="en-IN" sz="3200">
                <a:solidFill>
                  <a:srgbClr val="FFFFFF"/>
                </a:solidFill>
              </a:rPr>
              <a:t> . </a:t>
            </a:r>
            <a:endParaRPr lang="en-IN">
              <a:solidFill>
                <a:srgbClr val="FFFFFF"/>
              </a:solidFill>
            </a:endParaRPr>
          </a:p>
          <a:p>
            <a:r>
              <a:rPr lang="en-IN" sz="3200">
                <a:solidFill>
                  <a:srgbClr val="FFFFFF"/>
                </a:solidFill>
              </a:rPr>
              <a:t>This appearance is the result of hyperemic enhancing mucosa stretched over markedly thickened submucosal folds and is also seen when contrast is trapped between edematous haustral folds and pseudomembranes formed on the luminal surface of the colon </a:t>
            </a:r>
            <a:endParaRPr lang="en-IN">
              <a:solidFill>
                <a:srgbClr val="FFFFFF"/>
              </a:solidFill>
            </a:endParaRPr>
          </a:p>
        </p:txBody>
      </p:sp>
      <p:pic>
        <p:nvPicPr>
          <p:cNvPr id="2097164" name="Picture 1"/>
          <p:cNvPicPr>
            <a:picLocks/>
          </p:cNvPicPr>
          <p:nvPr/>
        </p:nvPicPr>
        <p:blipFill rotWithShape="1">
          <a:blip r:embed="rId2" cstate="print"/>
          <a:srcRect b="40458"/>
          <a:stretch>
            <a:fillRect/>
          </a:stretch>
        </p:blipFill>
        <p:spPr>
          <a:xfrm>
            <a:off x="0" y="5886694"/>
            <a:ext cx="1698527" cy="971306"/>
          </a:xfrm>
          <a:prstGeom prst="rect">
            <a:avLst/>
          </a:prstGeom>
        </p:spPr>
      </p:pic>
      <p:sp>
        <p:nvSpPr>
          <p:cNvPr id="1048609" name="TextBox 11"/>
          <p:cNvSpPr txBox="1"/>
          <p:nvPr/>
        </p:nvSpPr>
        <p:spPr>
          <a:xfrm>
            <a:off x="2885820" y="6172292"/>
            <a:ext cx="9020840" cy="396240"/>
          </a:xfrm>
          <a:prstGeom prst="rect">
            <a:avLst/>
          </a:prstGeom>
          <a:noFill/>
        </p:spPr>
        <p:txBody>
          <a:bodyPr wrap="non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Title 1048609"/>
          <p:cNvSpPr>
            <a:spLocks noGrp="1"/>
          </p:cNvSpPr>
          <p:nvPr>
            <p:ph type="title"/>
          </p:nvPr>
        </p:nvSpPr>
        <p:spPr/>
        <p:txBody>
          <a:bodyPr/>
          <a:lstStyle/>
          <a:p>
            <a:endParaRPr lang="en-IN"/>
          </a:p>
        </p:txBody>
      </p:sp>
      <p:sp>
        <p:nvSpPr>
          <p:cNvPr id="1048611" name="Content Placeholder 1048610"/>
          <p:cNvSpPr>
            <a:spLocks noGrp="1"/>
          </p:cNvSpPr>
          <p:nvPr>
            <p:ph idx="1"/>
          </p:nvPr>
        </p:nvSpPr>
        <p:spPr>
          <a:xfrm rot="21502774">
            <a:off x="6034805" y="1618258"/>
            <a:ext cx="5318994" cy="4558705"/>
          </a:xfrm>
        </p:spPr>
        <p:txBody>
          <a:bodyPr/>
          <a:lstStyle/>
          <a:p>
            <a:r>
              <a:rPr lang="en-US" altLang="en-IN" sz="3600">
                <a:solidFill>
                  <a:srgbClr val="FFFFFF"/>
                </a:solidFill>
              </a:rPr>
              <a:t>30yr old female with h/o chronic diarrhoea , wt loss .</a:t>
            </a:r>
            <a:endParaRPr lang="en-IN"/>
          </a:p>
        </p:txBody>
      </p:sp>
      <p:pic>
        <p:nvPicPr>
          <p:cNvPr id="2097165" name="Picture 2097164"/>
          <p:cNvPicPr>
            <a:picLocks/>
          </p:cNvPicPr>
          <p:nvPr/>
        </p:nvPicPr>
        <p:blipFill>
          <a:blip r:embed="rId2"/>
          <a:stretch>
            <a:fillRect/>
          </a:stretch>
        </p:blipFill>
        <p:spPr>
          <a:xfrm rot="52785">
            <a:off x="539663" y="365150"/>
            <a:ext cx="5317983" cy="5758189"/>
          </a:xfrm>
          <a:prstGeom prst="rect">
            <a:avLst/>
          </a:prstGeom>
        </p:spPr>
      </p:pic>
      <p:pic>
        <p:nvPicPr>
          <p:cNvPr id="2097166" name="Picture 1"/>
          <p:cNvPicPr>
            <a:picLocks/>
          </p:cNvPicPr>
          <p:nvPr/>
        </p:nvPicPr>
        <p:blipFill rotWithShape="1">
          <a:blip r:embed="rId3" cstate="print"/>
          <a:srcRect b="40458"/>
          <a:stretch>
            <a:fillRect/>
          </a:stretch>
        </p:blipFill>
        <p:spPr>
          <a:xfrm>
            <a:off x="0" y="5886694"/>
            <a:ext cx="1698527" cy="971306"/>
          </a:xfrm>
          <a:prstGeom prst="rect">
            <a:avLst/>
          </a:prstGeom>
        </p:spPr>
      </p:pic>
      <p:sp>
        <p:nvSpPr>
          <p:cNvPr id="1048612" name="TextBox 11"/>
          <p:cNvSpPr txBox="1"/>
          <p:nvPr/>
        </p:nvSpPr>
        <p:spPr>
          <a:xfrm>
            <a:off x="2396352" y="6372347"/>
            <a:ext cx="9020840" cy="396240"/>
          </a:xfrm>
          <a:prstGeom prst="rect">
            <a:avLst/>
          </a:prstGeom>
          <a:noFill/>
        </p:spPr>
        <p:txBody>
          <a:bodyPr wrap="non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Title 1048612"/>
          <p:cNvSpPr>
            <a:spLocks noGrp="1"/>
          </p:cNvSpPr>
          <p:nvPr>
            <p:ph type="title"/>
          </p:nvPr>
        </p:nvSpPr>
        <p:spPr/>
        <p:txBody>
          <a:bodyPr/>
          <a:lstStyle/>
          <a:p>
            <a:r>
              <a:rPr lang="en-US" altLang="en-IN">
                <a:solidFill>
                  <a:srgbClr val="FFFFFF"/>
                </a:solidFill>
              </a:rPr>
              <a:t>MOULAGE SIGN - CELIAC DISEASE</a:t>
            </a:r>
            <a:endParaRPr lang="en-IN">
              <a:solidFill>
                <a:srgbClr val="FFFFFF"/>
              </a:solidFill>
            </a:endParaRPr>
          </a:p>
        </p:txBody>
      </p:sp>
      <p:sp>
        <p:nvSpPr>
          <p:cNvPr id="1048614" name="Content Placeholder 1048613"/>
          <p:cNvSpPr>
            <a:spLocks noGrp="1"/>
          </p:cNvSpPr>
          <p:nvPr>
            <p:ph idx="1"/>
          </p:nvPr>
        </p:nvSpPr>
        <p:spPr/>
        <p:txBody>
          <a:bodyPr/>
          <a:lstStyle/>
          <a:p>
            <a:r>
              <a:rPr lang="en-IN" sz="3600">
                <a:solidFill>
                  <a:srgbClr val="FFFFFF"/>
                </a:solidFill>
              </a:rPr>
              <a:t>The moulage sign is </a:t>
            </a:r>
            <a:r>
              <a:rPr lang="en-US" altLang="en-IN" sz="3600">
                <a:solidFill>
                  <a:srgbClr val="FFFFFF"/>
                </a:solidFill>
              </a:rPr>
              <a:t>seen</a:t>
            </a:r>
            <a:r>
              <a:rPr lang="en-IN" sz="3600">
                <a:solidFill>
                  <a:srgbClr val="FFFFFF"/>
                </a:solidFill>
              </a:rPr>
              <a:t> </a:t>
            </a:r>
            <a:r>
              <a:rPr lang="en-US" altLang="en-IN" sz="3600">
                <a:solidFill>
                  <a:srgbClr val="FFFFFF"/>
                </a:solidFill>
              </a:rPr>
              <a:t>C</a:t>
            </a:r>
            <a:r>
              <a:rPr lang="en-IN" sz="3600">
                <a:solidFill>
                  <a:srgbClr val="FFFFFF"/>
                </a:solidFill>
              </a:rPr>
              <a:t>eliac disease. </a:t>
            </a:r>
            <a:endParaRPr lang="en-IN"/>
          </a:p>
          <a:p>
            <a:r>
              <a:rPr lang="en-IN" sz="3600">
                <a:solidFill>
                  <a:srgbClr val="FFFFFF"/>
                </a:solidFill>
              </a:rPr>
              <a:t>It occurs where there is a dilated jejunal loop with complete loss of jejunal folds . </a:t>
            </a:r>
            <a:endParaRPr lang="en-IN"/>
          </a:p>
          <a:p>
            <a:r>
              <a:rPr lang="en-IN" sz="3600">
                <a:solidFill>
                  <a:srgbClr val="FFFFFF"/>
                </a:solidFill>
              </a:rPr>
              <a:t>It is said to appear like a tube into which wax has been poured</a:t>
            </a:r>
            <a:r>
              <a:rPr lang="en-IN"/>
              <a:t>.</a:t>
            </a:r>
          </a:p>
        </p:txBody>
      </p:sp>
      <p:pic>
        <p:nvPicPr>
          <p:cNvPr id="2097167" name="Picture 1"/>
          <p:cNvPicPr>
            <a:picLocks/>
          </p:cNvPicPr>
          <p:nvPr/>
        </p:nvPicPr>
        <p:blipFill rotWithShape="1">
          <a:blip r:embed="rId2" cstate="print"/>
          <a:srcRect b="40458"/>
          <a:stretch>
            <a:fillRect/>
          </a:stretch>
        </p:blipFill>
        <p:spPr>
          <a:xfrm>
            <a:off x="0" y="5886694"/>
            <a:ext cx="1698527" cy="971306"/>
          </a:xfrm>
          <a:prstGeom prst="rect">
            <a:avLst/>
          </a:prstGeom>
        </p:spPr>
      </p:pic>
      <p:sp>
        <p:nvSpPr>
          <p:cNvPr id="1048615" name="TextBox 11"/>
          <p:cNvSpPr txBox="1"/>
          <p:nvPr/>
        </p:nvSpPr>
        <p:spPr>
          <a:xfrm>
            <a:off x="2015743" y="6174227"/>
            <a:ext cx="9020840" cy="396240"/>
          </a:xfrm>
          <a:prstGeom prst="rect">
            <a:avLst/>
          </a:prstGeom>
          <a:noFill/>
        </p:spPr>
        <p:txBody>
          <a:bodyPr wrap="non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048615"/>
          <p:cNvSpPr>
            <a:spLocks noGrp="1"/>
          </p:cNvSpPr>
          <p:nvPr>
            <p:ph type="title"/>
          </p:nvPr>
        </p:nvSpPr>
        <p:spPr/>
        <p:txBody>
          <a:bodyPr/>
          <a:lstStyle/>
          <a:p>
            <a:endParaRPr lang="en-IN"/>
          </a:p>
        </p:txBody>
      </p:sp>
      <p:sp>
        <p:nvSpPr>
          <p:cNvPr id="1048617" name="Content Placeholder 1048616"/>
          <p:cNvSpPr>
            <a:spLocks noGrp="1"/>
          </p:cNvSpPr>
          <p:nvPr>
            <p:ph idx="1"/>
          </p:nvPr>
        </p:nvSpPr>
        <p:spPr/>
        <p:txBody>
          <a:bodyPr/>
          <a:lstStyle/>
          <a:p>
            <a:endParaRPr lang="en-IN"/>
          </a:p>
        </p:txBody>
      </p:sp>
      <p:pic>
        <p:nvPicPr>
          <p:cNvPr id="2097168" name="Picture 2097167"/>
          <p:cNvPicPr>
            <a:picLocks/>
          </p:cNvPicPr>
          <p:nvPr/>
        </p:nvPicPr>
        <p:blipFill>
          <a:blip r:embed="rId2"/>
          <a:srcRect t="11424" r="17471" b="51799"/>
          <a:stretch>
            <a:fillRect/>
          </a:stretch>
        </p:blipFill>
        <p:spPr>
          <a:xfrm>
            <a:off x="849263" y="751258"/>
            <a:ext cx="4798514" cy="4772539"/>
          </a:xfrm>
          <a:prstGeom prst="rect">
            <a:avLst/>
          </a:prstGeom>
        </p:spPr>
      </p:pic>
      <p:pic>
        <p:nvPicPr>
          <p:cNvPr id="2097169" name="Picture 2097168"/>
          <p:cNvPicPr>
            <a:picLocks/>
          </p:cNvPicPr>
          <p:nvPr/>
        </p:nvPicPr>
        <p:blipFill>
          <a:blip r:embed="rId3"/>
          <a:srcRect l="18673" t="14409" r="2057" b="6320"/>
          <a:stretch>
            <a:fillRect/>
          </a:stretch>
        </p:blipFill>
        <p:spPr>
          <a:xfrm>
            <a:off x="5826647" y="797466"/>
            <a:ext cx="5735382" cy="4680125"/>
          </a:xfrm>
          <a:prstGeom prst="rect">
            <a:avLst/>
          </a:prstGeom>
        </p:spPr>
      </p:pic>
      <p:pic>
        <p:nvPicPr>
          <p:cNvPr id="2097170" name="Picture 1"/>
          <p:cNvPicPr>
            <a:picLocks/>
          </p:cNvPicPr>
          <p:nvPr/>
        </p:nvPicPr>
        <p:blipFill rotWithShape="1">
          <a:blip r:embed="rId4" cstate="print"/>
          <a:srcRect b="40458"/>
          <a:stretch>
            <a:fillRect/>
          </a:stretch>
        </p:blipFill>
        <p:spPr>
          <a:xfrm>
            <a:off x="0" y="5886694"/>
            <a:ext cx="1698527" cy="971306"/>
          </a:xfrm>
          <a:prstGeom prst="rect">
            <a:avLst/>
          </a:prstGeom>
        </p:spPr>
      </p:pic>
      <p:sp>
        <p:nvSpPr>
          <p:cNvPr id="1048618" name="TextBox 11"/>
          <p:cNvSpPr txBox="1"/>
          <p:nvPr/>
        </p:nvSpPr>
        <p:spPr>
          <a:xfrm>
            <a:off x="2138174" y="6174227"/>
            <a:ext cx="9020840" cy="396240"/>
          </a:xfrm>
          <a:prstGeom prst="rect">
            <a:avLst/>
          </a:prstGeom>
          <a:noFill/>
        </p:spPr>
        <p:txBody>
          <a:bodyPr wrap="non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048618"/>
          <p:cNvSpPr>
            <a:spLocks noGrp="1"/>
          </p:cNvSpPr>
          <p:nvPr>
            <p:ph type="title"/>
          </p:nvPr>
        </p:nvSpPr>
        <p:spPr/>
        <p:txBody>
          <a:bodyPr/>
          <a:lstStyle/>
          <a:p>
            <a:r>
              <a:rPr lang="en-US" altLang="en-IN">
                <a:solidFill>
                  <a:srgbClr val="FFFFFF"/>
                </a:solidFill>
              </a:rPr>
              <a:t>MACRONI SIGN - TAKAYASU ARTERITIS</a:t>
            </a:r>
            <a:endParaRPr lang="en-IN">
              <a:solidFill>
                <a:srgbClr val="FFFFFF"/>
              </a:solidFill>
            </a:endParaRPr>
          </a:p>
        </p:txBody>
      </p:sp>
      <p:sp>
        <p:nvSpPr>
          <p:cNvPr id="1048620" name="Content Placeholder 1048619"/>
          <p:cNvSpPr>
            <a:spLocks noGrp="1"/>
          </p:cNvSpPr>
          <p:nvPr>
            <p:ph idx="1"/>
          </p:nvPr>
        </p:nvSpPr>
        <p:spPr/>
        <p:txBody>
          <a:bodyPr/>
          <a:lstStyle/>
          <a:p>
            <a:r>
              <a:rPr lang="en-IN" sz="3200">
                <a:solidFill>
                  <a:srgbClr val="C0C0C0"/>
                </a:solidFill>
              </a:rPr>
              <a:t>The macaroni sign is a sign seen in Takayasu arteritis on ultrasound. It represents the smooth, homogeneous and moderately echogenic circumferential thickening of the arterial wall that occurs in Takayasu arteritis.</a:t>
            </a:r>
            <a:endParaRPr lang="en-IN">
              <a:solidFill>
                <a:srgbClr val="C0C0C0"/>
              </a:solidFill>
            </a:endParaRPr>
          </a:p>
        </p:txBody>
      </p:sp>
      <p:pic>
        <p:nvPicPr>
          <p:cNvPr id="2097171" name="Picture 1"/>
          <p:cNvPicPr>
            <a:picLocks/>
          </p:cNvPicPr>
          <p:nvPr/>
        </p:nvPicPr>
        <p:blipFill rotWithShape="1">
          <a:blip r:embed="rId2" cstate="print"/>
          <a:srcRect b="40458"/>
          <a:stretch>
            <a:fillRect/>
          </a:stretch>
        </p:blipFill>
        <p:spPr>
          <a:xfrm>
            <a:off x="0" y="5886694"/>
            <a:ext cx="1698527" cy="971306"/>
          </a:xfrm>
          <a:prstGeom prst="rect">
            <a:avLst/>
          </a:prstGeom>
        </p:spPr>
      </p:pic>
      <p:sp>
        <p:nvSpPr>
          <p:cNvPr id="1048621" name="TextBox 11"/>
          <p:cNvSpPr txBox="1"/>
          <p:nvPr/>
        </p:nvSpPr>
        <p:spPr>
          <a:xfrm>
            <a:off x="1883350" y="6174226"/>
            <a:ext cx="9470449" cy="396240"/>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Title 1048621"/>
          <p:cNvSpPr>
            <a:spLocks noGrp="1"/>
          </p:cNvSpPr>
          <p:nvPr>
            <p:ph type="title"/>
          </p:nvPr>
        </p:nvSpPr>
        <p:spPr/>
        <p:txBody>
          <a:bodyPr/>
          <a:lstStyle/>
          <a:p>
            <a:endParaRPr lang="en-IN"/>
          </a:p>
        </p:txBody>
      </p:sp>
      <p:sp>
        <p:nvSpPr>
          <p:cNvPr id="1048623" name="Content Placeholder 1048622"/>
          <p:cNvSpPr>
            <a:spLocks noGrp="1"/>
          </p:cNvSpPr>
          <p:nvPr>
            <p:ph idx="1"/>
          </p:nvPr>
        </p:nvSpPr>
        <p:spPr/>
        <p:txBody>
          <a:bodyPr/>
          <a:lstStyle/>
          <a:p>
            <a:endParaRPr lang="en-IN"/>
          </a:p>
        </p:txBody>
      </p:sp>
      <p:pic>
        <p:nvPicPr>
          <p:cNvPr id="2097172" name="Picture 2097171"/>
          <p:cNvPicPr>
            <a:picLocks/>
          </p:cNvPicPr>
          <p:nvPr/>
        </p:nvPicPr>
        <p:blipFill>
          <a:blip r:embed="rId2"/>
          <a:stretch>
            <a:fillRect/>
          </a:stretch>
        </p:blipFill>
        <p:spPr>
          <a:xfrm>
            <a:off x="2463152" y="586011"/>
            <a:ext cx="7265696" cy="5300683"/>
          </a:xfrm>
          <a:prstGeom prst="rect">
            <a:avLst/>
          </a:prstGeom>
        </p:spPr>
      </p:pic>
      <p:pic>
        <p:nvPicPr>
          <p:cNvPr id="2097173" name="Picture 1"/>
          <p:cNvPicPr>
            <a:picLocks/>
          </p:cNvPicPr>
          <p:nvPr/>
        </p:nvPicPr>
        <p:blipFill rotWithShape="1">
          <a:blip r:embed="rId3" cstate="print"/>
          <a:srcRect b="40458"/>
          <a:stretch>
            <a:fillRect/>
          </a:stretch>
        </p:blipFill>
        <p:spPr>
          <a:xfrm>
            <a:off x="0" y="5886694"/>
            <a:ext cx="1698527" cy="971306"/>
          </a:xfrm>
          <a:prstGeom prst="rect">
            <a:avLst/>
          </a:prstGeom>
        </p:spPr>
      </p:pic>
      <p:sp>
        <p:nvSpPr>
          <p:cNvPr id="1048624" name="TextBox 11"/>
          <p:cNvSpPr txBox="1"/>
          <p:nvPr/>
        </p:nvSpPr>
        <p:spPr>
          <a:xfrm>
            <a:off x="1698527" y="6311899"/>
            <a:ext cx="9020840" cy="396240"/>
          </a:xfrm>
          <a:prstGeom prst="rect">
            <a:avLst/>
          </a:prstGeom>
          <a:noFill/>
        </p:spPr>
        <p:txBody>
          <a:bodyPr wrap="non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048624"/>
          <p:cNvSpPr>
            <a:spLocks noGrp="1"/>
          </p:cNvSpPr>
          <p:nvPr>
            <p:ph type="title"/>
          </p:nvPr>
        </p:nvSpPr>
        <p:spPr>
          <a:xfrm>
            <a:off x="446884" y="223533"/>
            <a:ext cx="10515600" cy="1325563"/>
          </a:xfrm>
        </p:spPr>
        <p:txBody>
          <a:bodyPr>
            <a:normAutofit fontScale="90909"/>
          </a:bodyPr>
          <a:lstStyle/>
          <a:p>
            <a:r>
              <a:rPr lang="en-US" altLang="en-IN">
                <a:solidFill>
                  <a:srgbClr val="FFFFFF"/>
                </a:solidFill>
              </a:rPr>
              <a:t>DRAPED AORTA SIGN - CONTAINED RUPTURED ABDOMINAL AORTIC ANEURYSM</a:t>
            </a:r>
            <a:endParaRPr lang="en-IN">
              <a:solidFill>
                <a:srgbClr val="FFFFFF"/>
              </a:solidFill>
            </a:endParaRPr>
          </a:p>
        </p:txBody>
      </p:sp>
      <p:sp>
        <p:nvSpPr>
          <p:cNvPr id="1048626" name="Content Placeholder 1048625"/>
          <p:cNvSpPr>
            <a:spLocks noGrp="1"/>
          </p:cNvSpPr>
          <p:nvPr>
            <p:ph idx="1"/>
          </p:nvPr>
        </p:nvSpPr>
        <p:spPr>
          <a:xfrm rot="21600000">
            <a:off x="4908474" y="1825623"/>
            <a:ext cx="6445324" cy="4796200"/>
          </a:xfrm>
        </p:spPr>
        <p:txBody>
          <a:bodyPr>
            <a:normAutofit fontScale="94444" lnSpcReduction="20000"/>
          </a:bodyPr>
          <a:lstStyle/>
          <a:p>
            <a:r>
              <a:rPr lang="en-IN" sz="3600">
                <a:solidFill>
                  <a:srgbClr val="FFFFFF"/>
                </a:solidFill>
              </a:rPr>
              <a:t>The </a:t>
            </a:r>
            <a:r>
              <a:rPr lang="en-US" altLang="en-IN" sz="3600">
                <a:solidFill>
                  <a:srgbClr val="FFFFFF"/>
                </a:solidFill>
              </a:rPr>
              <a:t>D</a:t>
            </a:r>
            <a:r>
              <a:rPr lang="en-IN" sz="3600">
                <a:solidFill>
                  <a:srgbClr val="FFFFFF"/>
                </a:solidFill>
              </a:rPr>
              <a:t>raped aorta sign is an important imaging feature that can be seen in contained rupture of an abdominal aortic aneurysm. It is highly indicative of aortic wall deficiency. </a:t>
            </a:r>
            <a:endParaRPr lang="en-IN" sz="4000">
              <a:solidFill>
                <a:srgbClr val="FFFFFF"/>
              </a:solidFill>
            </a:endParaRPr>
          </a:p>
          <a:p>
            <a:r>
              <a:rPr lang="en-IN" sz="3600">
                <a:solidFill>
                  <a:srgbClr val="FFFFFF"/>
                </a:solidFill>
              </a:rPr>
              <a:t>This sign is considered present when the posterior wall of an aortic aneurysm drapes or molds to the anterior surface of the vertebra</a:t>
            </a:r>
            <a:endParaRPr lang="en-IN">
              <a:solidFill>
                <a:srgbClr val="FFFFFF"/>
              </a:solidFill>
            </a:endParaRPr>
          </a:p>
        </p:txBody>
      </p:sp>
      <p:pic>
        <p:nvPicPr>
          <p:cNvPr id="2097174" name="Picture 2097173"/>
          <p:cNvPicPr>
            <a:picLocks/>
          </p:cNvPicPr>
          <p:nvPr/>
        </p:nvPicPr>
        <p:blipFill>
          <a:blip r:embed="rId2"/>
          <a:stretch>
            <a:fillRect/>
          </a:stretch>
        </p:blipFill>
        <p:spPr>
          <a:xfrm>
            <a:off x="699750" y="1549095"/>
            <a:ext cx="3955855" cy="4243150"/>
          </a:xfrm>
          <a:prstGeom prst="rect">
            <a:avLst/>
          </a:prstGeom>
        </p:spPr>
      </p:pic>
      <p:pic>
        <p:nvPicPr>
          <p:cNvPr id="2097175" name="Picture 1"/>
          <p:cNvPicPr>
            <a:picLocks/>
          </p:cNvPicPr>
          <p:nvPr/>
        </p:nvPicPr>
        <p:blipFill rotWithShape="1">
          <a:blip r:embed="rId3" cstate="print"/>
          <a:srcRect b="40458"/>
          <a:stretch>
            <a:fillRect/>
          </a:stretch>
        </p:blipFill>
        <p:spPr>
          <a:xfrm>
            <a:off x="0" y="5886694"/>
            <a:ext cx="1698527" cy="971306"/>
          </a:xfrm>
          <a:prstGeom prst="rect">
            <a:avLst/>
          </a:prstGeom>
        </p:spPr>
      </p:pic>
      <p:sp>
        <p:nvSpPr>
          <p:cNvPr id="1048627" name="TextBox 11"/>
          <p:cNvSpPr txBox="1"/>
          <p:nvPr/>
        </p:nvSpPr>
        <p:spPr>
          <a:xfrm>
            <a:off x="2015741" y="6174226"/>
            <a:ext cx="9020840" cy="396240"/>
          </a:xfrm>
          <a:prstGeom prst="rect">
            <a:avLst/>
          </a:prstGeom>
          <a:noFill/>
        </p:spPr>
        <p:txBody>
          <a:bodyPr wrap="non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048627"/>
          <p:cNvSpPr>
            <a:spLocks noGrp="1"/>
          </p:cNvSpPr>
          <p:nvPr>
            <p:ph type="title"/>
          </p:nvPr>
        </p:nvSpPr>
        <p:spPr/>
        <p:txBody>
          <a:bodyPr/>
          <a:lstStyle/>
          <a:p>
            <a:r>
              <a:rPr lang="en-US" altLang="en-IN">
                <a:solidFill>
                  <a:srgbClr val="FFFFFF"/>
                </a:solidFill>
              </a:rPr>
              <a:t>55yr old lady with c/o headache</a:t>
            </a:r>
            <a:endParaRPr lang="en-IN">
              <a:solidFill>
                <a:srgbClr val="FFFFFF"/>
              </a:solidFill>
            </a:endParaRPr>
          </a:p>
        </p:txBody>
      </p:sp>
      <p:sp>
        <p:nvSpPr>
          <p:cNvPr id="1048629" name="Content Placeholder 1048628"/>
          <p:cNvSpPr>
            <a:spLocks noGrp="1"/>
          </p:cNvSpPr>
          <p:nvPr>
            <p:ph idx="1"/>
          </p:nvPr>
        </p:nvSpPr>
        <p:spPr/>
        <p:txBody>
          <a:bodyPr/>
          <a:lstStyle/>
          <a:p>
            <a:endParaRPr lang="en-IN"/>
          </a:p>
        </p:txBody>
      </p:sp>
      <p:pic>
        <p:nvPicPr>
          <p:cNvPr id="2097176" name="Picture 2097175"/>
          <p:cNvPicPr>
            <a:picLocks/>
          </p:cNvPicPr>
          <p:nvPr/>
        </p:nvPicPr>
        <p:blipFill>
          <a:blip r:embed="rId2"/>
          <a:stretch>
            <a:fillRect/>
          </a:stretch>
        </p:blipFill>
        <p:spPr>
          <a:xfrm>
            <a:off x="873069" y="2140934"/>
            <a:ext cx="10054273" cy="3778243"/>
          </a:xfrm>
          <a:prstGeom prst="rect">
            <a:avLst/>
          </a:prstGeom>
        </p:spPr>
      </p:pic>
      <p:pic>
        <p:nvPicPr>
          <p:cNvPr id="2097177" name="Picture 1"/>
          <p:cNvPicPr>
            <a:picLocks/>
          </p:cNvPicPr>
          <p:nvPr/>
        </p:nvPicPr>
        <p:blipFill rotWithShape="1">
          <a:blip r:embed="rId3" cstate="print"/>
          <a:srcRect b="40458"/>
          <a:stretch>
            <a:fillRect/>
          </a:stretch>
        </p:blipFill>
        <p:spPr>
          <a:xfrm>
            <a:off x="0" y="5886694"/>
            <a:ext cx="1698527" cy="971306"/>
          </a:xfrm>
          <a:prstGeom prst="rect">
            <a:avLst/>
          </a:prstGeom>
        </p:spPr>
      </p:pic>
      <p:sp>
        <p:nvSpPr>
          <p:cNvPr id="1048630" name="TextBox 11"/>
          <p:cNvSpPr txBox="1"/>
          <p:nvPr/>
        </p:nvSpPr>
        <p:spPr>
          <a:xfrm>
            <a:off x="2015741" y="6174226"/>
            <a:ext cx="9020840" cy="396240"/>
          </a:xfrm>
          <a:prstGeom prst="rect">
            <a:avLst/>
          </a:prstGeom>
          <a:noFill/>
        </p:spPr>
        <p:txBody>
          <a:bodyPr wrap="non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itle 1048630"/>
          <p:cNvSpPr>
            <a:spLocks noGrp="1"/>
          </p:cNvSpPr>
          <p:nvPr>
            <p:ph type="title"/>
          </p:nvPr>
        </p:nvSpPr>
        <p:spPr>
          <a:xfrm>
            <a:off x="774957" y="-32738"/>
            <a:ext cx="10515600" cy="1594326"/>
          </a:xfrm>
        </p:spPr>
        <p:txBody>
          <a:bodyPr/>
          <a:lstStyle/>
          <a:p>
            <a:r>
              <a:rPr lang="en-US" altLang="en-IN" sz="4800">
                <a:solidFill>
                  <a:srgbClr val="FFFFFF"/>
                </a:solidFill>
              </a:rPr>
              <a:t>HALO SIGN - GIANT CELL ARTERITIS</a:t>
            </a:r>
            <a:endParaRPr lang="en-IN">
              <a:solidFill>
                <a:srgbClr val="FFFFFF"/>
              </a:solidFill>
            </a:endParaRPr>
          </a:p>
        </p:txBody>
      </p:sp>
      <p:sp>
        <p:nvSpPr>
          <p:cNvPr id="1048632" name="TextBox 1048631"/>
          <p:cNvSpPr txBox="1"/>
          <p:nvPr/>
        </p:nvSpPr>
        <p:spPr>
          <a:xfrm>
            <a:off x="508691" y="1426327"/>
            <a:ext cx="11048132" cy="1539239"/>
          </a:xfrm>
          <a:prstGeom prst="rect">
            <a:avLst/>
          </a:prstGeom>
        </p:spPr>
        <p:txBody>
          <a:bodyPr wrap="square" rtlCol="0">
            <a:spAutoFit/>
          </a:bodyPr>
          <a:lstStyle/>
          <a:p>
            <a:pPr marL="457200" indent="-457200">
              <a:buFont typeface="Arial"/>
              <a:buChar char="•"/>
            </a:pPr>
            <a:r>
              <a:rPr lang="en-IN" sz="3200">
                <a:solidFill>
                  <a:srgbClr val="FFFFFF"/>
                </a:solidFill>
              </a:rPr>
              <a:t>The main finding on US in G</a:t>
            </a:r>
            <a:r>
              <a:rPr lang="en-US" altLang="en-IN" sz="3200">
                <a:solidFill>
                  <a:srgbClr val="FFFFFF"/>
                </a:solidFill>
              </a:rPr>
              <a:t>iant cell arteritis (GCA)</a:t>
            </a:r>
            <a:r>
              <a:rPr lang="en-IN" sz="3200">
                <a:solidFill>
                  <a:srgbClr val="FFFFFF"/>
                </a:solidFill>
              </a:rPr>
              <a:t> patients is the halo sign: non-compressible hypoechoic wall swellin</a:t>
            </a:r>
            <a:r>
              <a:rPr lang="en-US" altLang="en-IN" sz="3200">
                <a:solidFill>
                  <a:srgbClr val="FFFFFF"/>
                </a:solidFill>
              </a:rPr>
              <a:t>g</a:t>
            </a:r>
            <a:endParaRPr lang="en-IN" sz="2800">
              <a:solidFill>
                <a:srgbClr val="FFFFFF"/>
              </a:solidFill>
            </a:endParaRPr>
          </a:p>
        </p:txBody>
      </p:sp>
      <p:sp>
        <p:nvSpPr>
          <p:cNvPr id="1048633" name="TextBox 1048632"/>
          <p:cNvSpPr txBox="1"/>
          <p:nvPr/>
        </p:nvSpPr>
        <p:spPr>
          <a:xfrm>
            <a:off x="508691" y="2647437"/>
            <a:ext cx="11995725" cy="2440940"/>
          </a:xfrm>
          <a:prstGeom prst="rect">
            <a:avLst/>
          </a:prstGeom>
        </p:spPr>
        <p:txBody>
          <a:bodyPr wrap="square" rtlCol="0">
            <a:spAutoFit/>
          </a:bodyPr>
          <a:lstStyle/>
          <a:p>
            <a:pPr marL="457200" indent="-457200">
              <a:buFont typeface="Arial"/>
              <a:buChar char="•"/>
            </a:pPr>
            <a:endParaRPr lang="en-IN" sz="2800">
              <a:solidFill>
                <a:srgbClr val="FFFFFF"/>
              </a:solidFill>
            </a:endParaRPr>
          </a:p>
          <a:p>
            <a:pPr marL="457200" indent="-457200">
              <a:buFont typeface="Arial"/>
              <a:buChar char="•"/>
            </a:pPr>
            <a:r>
              <a:rPr lang="en-IN" sz="3200">
                <a:solidFill>
                  <a:srgbClr val="FFFFFF"/>
                </a:solidFill>
              </a:rPr>
              <a:t> The latest meta-analysis </a:t>
            </a:r>
            <a:r>
              <a:rPr lang="en-US" altLang="en-IN" sz="3200">
                <a:solidFill>
                  <a:srgbClr val="FFFFFF"/>
                </a:solidFill>
              </a:rPr>
              <a:t>suggests </a:t>
            </a:r>
            <a:r>
              <a:rPr lang="en-IN" sz="3200">
                <a:solidFill>
                  <a:srgbClr val="FFFFFF"/>
                </a:solidFill>
              </a:rPr>
              <a:t>sensitivity of 77% and a pooled specificity of 96% for temporal artery</a:t>
            </a:r>
            <a:endParaRPr lang="en-IN" sz="2800">
              <a:solidFill>
                <a:srgbClr val="FFFFFF"/>
              </a:solidFill>
            </a:endParaRPr>
          </a:p>
          <a:p>
            <a:pPr marL="457200" indent="-457200">
              <a:buFont typeface="Arial"/>
              <a:buChar char="•"/>
            </a:pPr>
            <a:r>
              <a:rPr lang="en-US" altLang="en-IN" sz="3200">
                <a:solidFill>
                  <a:srgbClr val="FFFFFF"/>
                </a:solidFill>
              </a:rPr>
              <a:t>Halo score has been derived based on this finding and implented in the diagnosis and prognostic evaluation of GCA </a:t>
            </a:r>
            <a:endParaRPr lang="en-IN" sz="2800">
              <a:solidFill>
                <a:srgbClr val="FFFFFF"/>
              </a:solidFill>
            </a:endParaRPr>
          </a:p>
        </p:txBody>
      </p:sp>
      <p:pic>
        <p:nvPicPr>
          <p:cNvPr id="2097178" name="Picture 1"/>
          <p:cNvPicPr>
            <a:picLocks/>
          </p:cNvPicPr>
          <p:nvPr/>
        </p:nvPicPr>
        <p:blipFill rotWithShape="1">
          <a:blip r:embed="rId2" cstate="print"/>
          <a:srcRect b="40458"/>
          <a:stretch>
            <a:fillRect/>
          </a:stretch>
        </p:blipFill>
        <p:spPr>
          <a:xfrm>
            <a:off x="0" y="5886694"/>
            <a:ext cx="1698527" cy="971306"/>
          </a:xfrm>
          <a:prstGeom prst="rect">
            <a:avLst/>
          </a:prstGeom>
        </p:spPr>
      </p:pic>
      <p:sp>
        <p:nvSpPr>
          <p:cNvPr id="1048634" name="TextBox 11"/>
          <p:cNvSpPr txBox="1"/>
          <p:nvPr/>
        </p:nvSpPr>
        <p:spPr>
          <a:xfrm>
            <a:off x="2015741" y="6174226"/>
            <a:ext cx="9020840" cy="396240"/>
          </a:xfrm>
          <a:prstGeom prst="rect">
            <a:avLst/>
          </a:prstGeom>
          <a:noFill/>
        </p:spPr>
        <p:txBody>
          <a:bodyPr wrap="none" rtlCol="0">
            <a:spAutoFit/>
          </a:bodyPr>
          <a:lstStyle>
            <a:defPPr>
              <a:defRPr lang="en-US"/>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r>
              <a:rPr lang="en-US" sz="2000" dirty="0">
                <a:solidFill>
                  <a:srgbClr val="FFFFFF"/>
                </a:solidFill>
                <a:latin typeface="Tw Cen MT" panose="020B0602020104020603" pitchFamily="34" charset="0"/>
              </a:rPr>
              <a:t>Case Credit: Dr. </a:t>
            </a:r>
            <a:r>
              <a:rPr lang="en-US" sz="2000" dirty="0" err="1">
                <a:solidFill>
                  <a:srgbClr val="FFFFFF"/>
                </a:solidFill>
                <a:latin typeface="Tw Cen MT" panose="020B0602020104020603" pitchFamily="34" charset="0"/>
              </a:rPr>
              <a:t>S.</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ari</a:t>
            </a:r>
            <a:r>
              <a:rPr lang="en-US" altLang="en-IN" sz="2000" dirty="0" err="1">
                <a:solidFill>
                  <a:srgbClr val="FFFFFF"/>
                </a:solidFill>
                <a:latin typeface="Tw Cen MT" panose="020B0602020104020603" pitchFamily="34" charset="0"/>
              </a:rPr>
              <a:t>h</a:t>
            </a:r>
            <a:r>
              <a:rPr lang="en-US" sz="2000" dirty="0" err="1">
                <a:solidFill>
                  <a:srgbClr val="FFFFFF"/>
                </a:solidFill>
                <a:latin typeface="Tw Cen MT" panose="020B0602020104020603" pitchFamily="34" charset="0"/>
              </a:rPr>
              <a:t>aran</a:t>
            </a:r>
            <a:r>
              <a:rPr lang="en-US" sz="2000" dirty="0">
                <a:solidFill>
                  <a:srgbClr val="FFFFFF"/>
                </a:solidFill>
                <a:latin typeface="Tw Cen MT" panose="020B0602020104020603" pitchFamily="34" charset="0"/>
              </a:rPr>
              <a:t>, Dr. C. Amarnath, Stanley medical college, </a:t>
            </a:r>
            <a:r>
              <a:rPr lang="en-US" sz="2000" dirty="0" err="1">
                <a:solidFill>
                  <a:srgbClr val="FFFFFF"/>
                </a:solidFill>
                <a:latin typeface="Tw Cen MT" panose="020B0602020104020603" pitchFamily="34" charset="0"/>
              </a:rPr>
              <a:t>chennai</a:t>
            </a:r>
            <a:endParaRPr lang="en-IN" sz="2000" dirty="0">
              <a:solidFill>
                <a:srgbClr val="FFFFFF"/>
              </a:solidFill>
              <a:latin typeface="Tw Cen MT" panose="020B0602020104020603"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Content Placeholder 2"/>
          <p:cNvSpPr>
            <a:spLocks noGrp="1"/>
          </p:cNvSpPr>
          <p:nvPr>
            <p:ph idx="1"/>
          </p:nvPr>
        </p:nvSpPr>
        <p:spPr>
          <a:xfrm>
            <a:off x="838200" y="2480943"/>
            <a:ext cx="10515600" cy="4351338"/>
          </a:xfrm>
        </p:spPr>
        <p:txBody>
          <a:bodyPr>
            <a:normAutofit/>
          </a:bodyPr>
          <a:lstStyle/>
          <a:p>
            <a:pPr marL="0" indent="0" algn="ctr">
              <a:buNone/>
            </a:pPr>
            <a:r>
              <a:rPr lang="en-US" sz="6000" dirty="0">
                <a:solidFill>
                  <a:srgbClr val="FFFF00"/>
                </a:solidFill>
              </a:rPr>
              <a:t>THANK YOU</a:t>
            </a:r>
          </a:p>
        </p:txBody>
      </p:sp>
      <p:pic>
        <p:nvPicPr>
          <p:cNvPr id="2097179" name="Picture 5"/>
          <p:cNvPicPr>
            <a:picLocks noChangeAspect="1"/>
          </p:cNvPicPr>
          <p:nvPr/>
        </p:nvPicPr>
        <p:blipFill>
          <a:blip r:embed="rId2" cstate="print"/>
          <a:stretch>
            <a:fillRect/>
          </a:stretch>
        </p:blipFill>
        <p:spPr>
          <a:xfrm>
            <a:off x="0" y="4472194"/>
            <a:ext cx="12192000" cy="238580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725</Words>
  <Application>Microsoft Macintosh PowerPoint</Application>
  <PresentationFormat>Widescreen</PresentationFormat>
  <Paragraphs>54</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Bookman Old Style</vt:lpstr>
      <vt:lpstr>Calibri</vt:lpstr>
      <vt:lpstr>Calibri Light</vt:lpstr>
      <vt:lpstr>Tw Cen MT</vt:lpstr>
      <vt:lpstr>Office Theme</vt:lpstr>
      <vt:lpstr>PowerPoint Presentation</vt:lpstr>
      <vt:lpstr>54 yrs male with back pain</vt:lpstr>
      <vt:lpstr>Coated Aorta Sign - ERDHEIM CHESTER DX</vt:lpstr>
      <vt:lpstr>54 yrs male with detoriation of sensorium</vt:lpstr>
      <vt:lpstr>Pulvinar Sign - CRUTZFELD JACOB DX</vt:lpstr>
      <vt:lpstr>35yr old female with h/o chronic hospitalisation </vt:lpstr>
      <vt:lpstr>ACCORDION SIGN - PSEUDOMEMBRANOUS COLITIS</vt:lpstr>
      <vt:lpstr>PowerPoint Presentation</vt:lpstr>
      <vt:lpstr>MOULAGE SIGN - CELIAC DISEASE</vt:lpstr>
      <vt:lpstr>PowerPoint Presentation</vt:lpstr>
      <vt:lpstr>MACRONI SIGN - TAKAYASU ARTERITIS</vt:lpstr>
      <vt:lpstr>PowerPoint Presentation</vt:lpstr>
      <vt:lpstr>DRAPED AORTA SIGN - CONTAINED RUPTURED ABDOMINAL AORTIC ANEURYSM</vt:lpstr>
      <vt:lpstr>55yr old lady with c/o headache</vt:lpstr>
      <vt:lpstr>HALO SIGN - GIANT CELL ARTERITIS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SM-M325F</dc:creator>
  <cp:lastModifiedBy>Stanley Radiology</cp:lastModifiedBy>
  <cp:revision>1</cp:revision>
  <dcterms:created xsi:type="dcterms:W3CDTF">2022-11-05T13:52:29Z</dcterms:created>
  <dcterms:modified xsi:type="dcterms:W3CDTF">2024-05-15T04:29:40Z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4fd67d3b81504adb897556b1a3c3a867</vt:lpwstr>
  </property>
  <property fmtid="{D5CDD505-2E9C-101B-9397-08002B2CF9AE}" pid="3" name="KSOProductBuildVer">
    <vt:lpwstr>1033-11.2.0.11380</vt:lpwstr>
  </property>
</Properties>
</file>