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79" r:id="rId3"/>
    <p:sldId id="286" r:id="rId4"/>
    <p:sldId id="294" r:id="rId5"/>
    <p:sldId id="295" r:id="rId6"/>
    <p:sldId id="287" r:id="rId7"/>
    <p:sldId id="297" r:id="rId8"/>
    <p:sldId id="293" r:id="rId9"/>
    <p:sldId id="296" r:id="rId10"/>
    <p:sldId id="289" r:id="rId11"/>
    <p:sldId id="298"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110" d="100"/>
          <a:sy n="110" d="100"/>
        </p:scale>
        <p:origin x="608"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48583"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t>Click to edit Master title style</a:t>
            </a:r>
          </a:p>
        </p:txBody>
      </p:sp>
      <p:sp>
        <p:nvSpPr>
          <p:cNvPr id="1048589"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0"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591" name="Footer Placeholder 4"/>
          <p:cNvSpPr>
            <a:spLocks noGrp="1"/>
          </p:cNvSpPr>
          <p:nvPr>
            <p:ph type="ftr" sz="quarter" idx="11"/>
          </p:nvPr>
        </p:nvSpPr>
        <p:spPr/>
        <p:txBody>
          <a:bodyPr/>
          <a:lstStyle/>
          <a:p>
            <a:endParaRPr lang="en-US"/>
          </a:p>
        </p:txBody>
      </p:sp>
      <p:sp>
        <p:nvSpPr>
          <p:cNvPr id="1048592"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19"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620"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621"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22" name="Footer Placeholder 4"/>
          <p:cNvSpPr>
            <a:spLocks noGrp="1"/>
          </p:cNvSpPr>
          <p:nvPr>
            <p:ph type="ftr" sz="quarter" idx="11"/>
          </p:nvPr>
        </p:nvSpPr>
        <p:spPr/>
        <p:txBody>
          <a:bodyPr/>
          <a:lstStyle/>
          <a:p>
            <a:endParaRPr lang="en-US"/>
          </a:p>
        </p:txBody>
      </p:sp>
      <p:sp>
        <p:nvSpPr>
          <p:cNvPr id="1048623"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a:t>Click to edit Master title style</a:t>
            </a:r>
          </a:p>
        </p:txBody>
      </p:sp>
      <p:sp>
        <p:nvSpPr>
          <p:cNvPr id="1048625"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6"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7"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28" name="Footer Placeholder 5"/>
          <p:cNvSpPr>
            <a:spLocks noGrp="1"/>
          </p:cNvSpPr>
          <p:nvPr>
            <p:ph type="ftr" sz="quarter" idx="11"/>
          </p:nvPr>
        </p:nvSpPr>
        <p:spPr/>
        <p:txBody>
          <a:bodyPr/>
          <a:lstStyle/>
          <a:p>
            <a:endParaRPr lang="en-US"/>
          </a:p>
        </p:txBody>
      </p:sp>
      <p:sp>
        <p:nvSpPr>
          <p:cNvPr id="1048629"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30" name="Title 1"/>
          <p:cNvSpPr>
            <a:spLocks noGrp="1"/>
          </p:cNvSpPr>
          <p:nvPr>
            <p:ph type="title"/>
          </p:nvPr>
        </p:nvSpPr>
        <p:spPr>
          <a:xfrm>
            <a:off x="839788" y="365125"/>
            <a:ext cx="10515600" cy="1325563"/>
          </a:xfrm>
        </p:spPr>
        <p:txBody>
          <a:bodyPr/>
          <a:lstStyle/>
          <a:p>
            <a:r>
              <a:rPr lang="en-US"/>
              <a:t>Click to edit Master title style</a:t>
            </a:r>
          </a:p>
        </p:txBody>
      </p:sp>
      <p:sp>
        <p:nvSpPr>
          <p:cNvPr id="1048631"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2"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3"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34"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5" name="Date Placeholder 6"/>
          <p:cNvSpPr>
            <a:spLocks noGrp="1"/>
          </p:cNvSpPr>
          <p:nvPr>
            <p:ph type="dt" sz="half" idx="10"/>
          </p:nvPr>
        </p:nvSpPr>
        <p:spPr/>
        <p:txBody>
          <a:bodyPr/>
          <a:lstStyle/>
          <a:p>
            <a:fld id="{63A1C593-65D0-4073-BCC9-577B9352EA97}" type="datetimeFigureOut">
              <a:rPr lang="en-US" smtClean="0"/>
              <a:t>5/15/24</a:t>
            </a:fld>
            <a:endParaRPr lang="en-US"/>
          </a:p>
        </p:txBody>
      </p:sp>
      <p:sp>
        <p:nvSpPr>
          <p:cNvPr id="1048636" name="Footer Placeholder 7"/>
          <p:cNvSpPr>
            <a:spLocks noGrp="1"/>
          </p:cNvSpPr>
          <p:nvPr>
            <p:ph type="ftr" sz="quarter" idx="11"/>
          </p:nvPr>
        </p:nvSpPr>
        <p:spPr/>
        <p:txBody>
          <a:bodyPr/>
          <a:lstStyle/>
          <a:p>
            <a:endParaRPr lang="en-US"/>
          </a:p>
        </p:txBody>
      </p:sp>
      <p:sp>
        <p:nvSpPr>
          <p:cNvPr id="1048637"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t>Click to edit Master title style</a:t>
            </a:r>
          </a:p>
        </p:txBody>
      </p:sp>
      <p:sp>
        <p:nvSpPr>
          <p:cNvPr id="1048600" name="Date Placeholder 2"/>
          <p:cNvSpPr>
            <a:spLocks noGrp="1"/>
          </p:cNvSpPr>
          <p:nvPr>
            <p:ph type="dt" sz="half" idx="10"/>
          </p:nvPr>
        </p:nvSpPr>
        <p:spPr/>
        <p:txBody>
          <a:bodyPr/>
          <a:lstStyle/>
          <a:p>
            <a:fld id="{63A1C593-65D0-4073-BCC9-577B9352EA97}" type="datetimeFigureOut">
              <a:rPr lang="en-US" smtClean="0"/>
              <a:t>5/15/24</a:t>
            </a:fld>
            <a:endParaRPr lang="en-US"/>
          </a:p>
        </p:txBody>
      </p:sp>
      <p:sp>
        <p:nvSpPr>
          <p:cNvPr id="1048601" name="Footer Placeholder 3"/>
          <p:cNvSpPr>
            <a:spLocks noGrp="1"/>
          </p:cNvSpPr>
          <p:nvPr>
            <p:ph type="ftr" sz="quarter" idx="11"/>
          </p:nvPr>
        </p:nvSpPr>
        <p:spPr/>
        <p:txBody>
          <a:bodyPr/>
          <a:lstStyle/>
          <a:p>
            <a:endParaRPr lang="en-US"/>
          </a:p>
        </p:txBody>
      </p:sp>
      <p:sp>
        <p:nvSpPr>
          <p:cNvPr id="1048602"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38" name="Date Placeholder 1"/>
          <p:cNvSpPr>
            <a:spLocks noGrp="1"/>
          </p:cNvSpPr>
          <p:nvPr>
            <p:ph type="dt" sz="half" idx="10"/>
          </p:nvPr>
        </p:nvSpPr>
        <p:spPr/>
        <p:txBody>
          <a:bodyPr/>
          <a:lstStyle/>
          <a:p>
            <a:fld id="{63A1C593-65D0-4073-BCC9-577B9352EA97}" type="datetimeFigureOut">
              <a:rPr lang="en-US" smtClean="0"/>
              <a:t>5/15/24</a:t>
            </a:fld>
            <a:endParaRPr lang="en-US"/>
          </a:p>
        </p:txBody>
      </p:sp>
      <p:sp>
        <p:nvSpPr>
          <p:cNvPr id="1048639" name="Footer Placeholder 2"/>
          <p:cNvSpPr>
            <a:spLocks noGrp="1"/>
          </p:cNvSpPr>
          <p:nvPr>
            <p:ph type="ftr" sz="quarter" idx="11"/>
          </p:nvPr>
        </p:nvSpPr>
        <p:spPr/>
        <p:txBody>
          <a:bodyPr/>
          <a:lstStyle/>
          <a:p>
            <a:endParaRPr lang="en-US"/>
          </a:p>
        </p:txBody>
      </p:sp>
      <p:sp>
        <p:nvSpPr>
          <p:cNvPr id="1048640"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1"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42"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3"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44"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45" name="Footer Placeholder 5"/>
          <p:cNvSpPr>
            <a:spLocks noGrp="1"/>
          </p:cNvSpPr>
          <p:nvPr>
            <p:ph type="ftr" sz="quarter" idx="11"/>
          </p:nvPr>
        </p:nvSpPr>
        <p:spPr/>
        <p:txBody>
          <a:bodyPr/>
          <a:lstStyle/>
          <a:p>
            <a:endParaRPr lang="en-US"/>
          </a:p>
        </p:txBody>
      </p:sp>
      <p:sp>
        <p:nvSpPr>
          <p:cNvPr id="1048646"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08"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09"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10"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611" name="Date Placeholder 4"/>
          <p:cNvSpPr>
            <a:spLocks noGrp="1"/>
          </p:cNvSpPr>
          <p:nvPr>
            <p:ph type="dt" sz="half" idx="10"/>
          </p:nvPr>
        </p:nvSpPr>
        <p:spPr/>
        <p:txBody>
          <a:bodyPr/>
          <a:lstStyle/>
          <a:p>
            <a:fld id="{63A1C593-65D0-4073-BCC9-577B9352EA97}" type="datetimeFigureOut">
              <a:rPr lang="en-US" smtClean="0"/>
              <a:t>5/15/24</a:t>
            </a:fld>
            <a:endParaRPr lang="en-US"/>
          </a:p>
        </p:txBody>
      </p:sp>
      <p:sp>
        <p:nvSpPr>
          <p:cNvPr id="1048612" name="Footer Placeholder 5"/>
          <p:cNvSpPr>
            <a:spLocks noGrp="1"/>
          </p:cNvSpPr>
          <p:nvPr>
            <p:ph type="ftr" sz="quarter" idx="11"/>
          </p:nvPr>
        </p:nvSpPr>
        <p:spPr/>
        <p:txBody>
          <a:bodyPr/>
          <a:lstStyle/>
          <a:p>
            <a:endParaRPr lang="en-US"/>
          </a:p>
        </p:txBody>
      </p:sp>
      <p:sp>
        <p:nvSpPr>
          <p:cNvPr id="1048613"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US"/>
              <a:t>Click to edit Master title style</a:t>
            </a:r>
          </a:p>
        </p:txBody>
      </p:sp>
      <p:sp>
        <p:nvSpPr>
          <p:cNvPr id="1048615"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6"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17" name="Footer Placeholder 4"/>
          <p:cNvSpPr>
            <a:spLocks noGrp="1"/>
          </p:cNvSpPr>
          <p:nvPr>
            <p:ph type="ftr" sz="quarter" idx="11"/>
          </p:nvPr>
        </p:nvSpPr>
        <p:spPr/>
        <p:txBody>
          <a:bodyPr/>
          <a:lstStyle/>
          <a:p>
            <a:endParaRPr lang="en-US"/>
          </a:p>
        </p:txBody>
      </p:sp>
      <p:sp>
        <p:nvSpPr>
          <p:cNvPr id="1048618"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03"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1048604"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5" name="Date Placeholder 3"/>
          <p:cNvSpPr>
            <a:spLocks noGrp="1"/>
          </p:cNvSpPr>
          <p:nvPr>
            <p:ph type="dt" sz="half" idx="10"/>
          </p:nvPr>
        </p:nvSpPr>
        <p:spPr/>
        <p:txBody>
          <a:bodyPr/>
          <a:lstStyle/>
          <a:p>
            <a:fld id="{63A1C593-65D0-4073-BCC9-577B9352EA97}" type="datetimeFigureOut">
              <a:rPr lang="en-US" smtClean="0"/>
              <a:t>5/15/24</a:t>
            </a:fld>
            <a:endParaRPr lang="en-US"/>
          </a:p>
        </p:txBody>
      </p:sp>
      <p:sp>
        <p:nvSpPr>
          <p:cNvPr id="1048606" name="Footer Placeholder 4"/>
          <p:cNvSpPr>
            <a:spLocks noGrp="1"/>
          </p:cNvSpPr>
          <p:nvPr>
            <p:ph type="ftr" sz="quarter" idx="11"/>
          </p:nvPr>
        </p:nvSpPr>
        <p:spPr/>
        <p:txBody>
          <a:bodyPr/>
          <a:lstStyle/>
          <a:p>
            <a:endParaRPr lang="en-US"/>
          </a:p>
        </p:txBody>
      </p:sp>
      <p:sp>
        <p:nvSpPr>
          <p:cNvPr id="1048607"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5/15/24</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nvSpPr>
        <p:spPr>
          <a:xfrm>
            <a:off x="939166" y="2459865"/>
            <a:ext cx="10229850" cy="1326524"/>
          </a:xfrm>
          <a:prstGeom prst="rect">
            <a:avLst/>
          </a:prstGeom>
          <a:ln>
            <a:solidFill>
              <a:srgbClr val="FFFF00"/>
            </a:solidFill>
          </a:ln>
          <a:effectLst>
            <a:outerShdw blurRad="50800" dist="38100" dir="10800000" algn="r" rotWithShape="0">
              <a:prstClr val="black">
                <a:alpha val="40000"/>
              </a:prstClr>
            </a:outerShdw>
          </a:effectLst>
          <a:scene3d>
            <a:camera prst="orthographicFront"/>
            <a:lightRig rig="threePt" dir="t"/>
          </a:scene3d>
          <a:sp3d>
            <a:bevelT prst="relaxedInset"/>
          </a:sp3d>
        </p:spPr>
        <p:txBody>
          <a:bodyPr vert="horz" lIns="91440" tIns="45720" rIns="91440" bIns="45720" rtlCol="0" anchor="ctr">
            <a:normAutofit fontScale="85000" lnSpcReduction="20000"/>
          </a:bodyPr>
          <a:lstStyle>
            <a:lvl1pPr algn="ctr" defTabSz="914400" rtl="0" eaLnBrk="1" latinLnBrk="0" hangingPunct="1">
              <a:lnSpc>
                <a:spcPct val="90000"/>
              </a:lnSpc>
              <a:spcBef>
                <a:spcPct val="0"/>
              </a:spcBef>
              <a:buNone/>
              <a:defRPr sz="4000" b="1" i="0" kern="1200" cap="all" baseline="0">
                <a:solidFill>
                  <a:schemeClr val="bg1"/>
                </a:solidFill>
                <a:latin typeface="Bookman Old Style" panose="02050604050505020204" pitchFamily="18" charset="0"/>
                <a:ea typeface="+mj-ea"/>
                <a:cs typeface="+mj-cs"/>
              </a:defRPr>
            </a:lvl1pPr>
          </a:lstStyle>
          <a:p>
            <a:pPr algn="l"/>
            <a:endParaRPr lang="en-IN" sz="2000" dirty="0">
              <a:latin typeface="Times New Roman" panose="02020603050405020304" pitchFamily="18" charset="0"/>
              <a:cs typeface="Times New Roman" panose="02020603050405020304" pitchFamily="18" charset="0"/>
            </a:endParaRPr>
          </a:p>
          <a:p>
            <a:pPr algn="l"/>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    </a:t>
            </a:r>
            <a:r>
              <a:rPr lang="en-IN" sz="4400" dirty="0">
                <a:latin typeface="Times New Roman" panose="02020603050405020304" pitchFamily="18" charset="0"/>
                <a:cs typeface="Times New Roman" panose="02020603050405020304" pitchFamily="18" charset="0"/>
              </a:rPr>
              <a:t>Title</a:t>
            </a:r>
          </a:p>
          <a:p>
            <a:r>
              <a:rPr lang="en-IN" sz="4400" dirty="0">
                <a:latin typeface="Times New Roman" panose="02020603050405020304" pitchFamily="18" charset="0"/>
                <a:cs typeface="Times New Roman" panose="02020603050405020304" pitchFamily="18" charset="0"/>
              </a:rPr>
              <a:t>         (FETAL INTERVENTIONS)</a:t>
            </a:r>
          </a:p>
          <a:p>
            <a:pPr algn="l"/>
            <a:endParaRPr lang="en-IN" sz="2000" dirty="0"/>
          </a:p>
        </p:txBody>
      </p:sp>
      <p:sp>
        <p:nvSpPr>
          <p:cNvPr id="1048587" name="TextBox 4"/>
          <p:cNvSpPr txBox="1"/>
          <p:nvPr/>
        </p:nvSpPr>
        <p:spPr>
          <a:xfrm>
            <a:off x="1395046" y="4044866"/>
            <a:ext cx="8014510" cy="984885"/>
          </a:xfrm>
          <a:prstGeom prst="rect">
            <a:avLst/>
          </a:prstGeom>
          <a:noFill/>
          <a:ln>
            <a:solidFill>
              <a:srgbClr val="FFFF00"/>
            </a:solidFill>
          </a:ln>
        </p:spPr>
        <p:txBody>
          <a:bodyPr wrap="square" rtlCol="0">
            <a:spAutoFit/>
          </a:bodyPr>
          <a:lstStyle/>
          <a:p>
            <a:pPr>
              <a:spcAft>
                <a:spcPts val="1200"/>
              </a:spcAft>
            </a:pPr>
            <a:r>
              <a:rPr lang="en-IN" sz="2400" b="1" dirty="0">
                <a:solidFill>
                  <a:schemeClr val="bg1"/>
                </a:solidFill>
                <a:latin typeface="Times New Roman" panose="02020603050405020304" pitchFamily="18" charset="0"/>
                <a:cs typeface="Times New Roman" panose="02020603050405020304" pitchFamily="18" charset="0"/>
              </a:rPr>
              <a:t>Abstract ID:</a:t>
            </a:r>
          </a:p>
          <a:p>
            <a:pPr>
              <a:spcAft>
                <a:spcPts val="1200"/>
              </a:spcAft>
            </a:pPr>
            <a:r>
              <a:rPr lang="en-IN" sz="2400" b="1" dirty="0">
                <a:solidFill>
                  <a:schemeClr val="bg1"/>
                </a:solidFill>
                <a:latin typeface="Times New Roman" panose="02020603050405020304" pitchFamily="18" charset="0"/>
                <a:cs typeface="Times New Roman" panose="02020603050405020304" pitchFamily="18" charset="0"/>
              </a:rPr>
              <a:t>Presenting author:</a:t>
            </a:r>
          </a:p>
        </p:txBody>
      </p:sp>
      <p:pic>
        <p:nvPicPr>
          <p:cNvPr id="2" name="Picture 1">
            <a:extLst>
              <a:ext uri="{FF2B5EF4-FFF2-40B4-BE49-F238E27FC236}">
                <a16:creationId xmlns:a16="http://schemas.microsoft.com/office/drawing/2014/main" id="{B926C22C-A7B2-DC1B-FF12-3F74F1185CAF}"/>
              </a:ext>
            </a:extLst>
          </p:cNvPr>
          <p:cNvPicPr>
            <a:picLocks noChangeAspect="1"/>
          </p:cNvPicPr>
          <p:nvPr/>
        </p:nvPicPr>
        <p:blipFill rotWithShape="1">
          <a:blip r:embed="rId2"/>
          <a:srcRect b="67900"/>
          <a:stretch/>
        </p:blipFill>
        <p:spPr>
          <a:xfrm>
            <a:off x="0" y="0"/>
            <a:ext cx="12192000" cy="2201388"/>
          </a:xfrm>
          <a:prstGeom prst="rect">
            <a:avLst/>
          </a:prstGeom>
        </p:spPr>
      </p:pic>
      <p:sp>
        <p:nvSpPr>
          <p:cNvPr id="3" name="TextBox 2">
            <a:extLst>
              <a:ext uri="{FF2B5EF4-FFF2-40B4-BE49-F238E27FC236}">
                <a16:creationId xmlns:a16="http://schemas.microsoft.com/office/drawing/2014/main" id="{75F2DC88-956A-0A4C-5869-8774D3EEA479}"/>
              </a:ext>
            </a:extLst>
          </p:cNvPr>
          <p:cNvSpPr txBox="1"/>
          <p:nvPr/>
        </p:nvSpPr>
        <p:spPr>
          <a:xfrm>
            <a:off x="1395046" y="281354"/>
            <a:ext cx="2029145" cy="369332"/>
          </a:xfrm>
          <a:prstGeom prst="rect">
            <a:avLst/>
          </a:prstGeom>
          <a:noFill/>
        </p:spPr>
        <p:txBody>
          <a:bodyPr wrap="none" rtlCol="0">
            <a:spAutoFit/>
          </a:bodyPr>
          <a:lstStyle/>
          <a:p>
            <a:r>
              <a:rPr lang="en-US" b="1" dirty="0">
                <a:solidFill>
                  <a:srgbClr val="FF0000"/>
                </a:solidFill>
              </a:rPr>
              <a:t>ADD THEME, DATE </a:t>
            </a:r>
          </a:p>
        </p:txBody>
      </p:sp>
      <p:pic>
        <p:nvPicPr>
          <p:cNvPr id="4" name="Picture 3">
            <a:extLst>
              <a:ext uri="{FF2B5EF4-FFF2-40B4-BE49-F238E27FC236}">
                <a16:creationId xmlns:a16="http://schemas.microsoft.com/office/drawing/2014/main" id="{38E20D99-10C1-6A7B-F47B-23C9A19657DC}"/>
              </a:ext>
            </a:extLst>
          </p:cNvPr>
          <p:cNvPicPr>
            <a:picLocks noChangeAspect="1"/>
          </p:cNvPicPr>
          <p:nvPr/>
        </p:nvPicPr>
        <p:blipFill rotWithShape="1">
          <a:blip r:embed="rId3"/>
          <a:srcRect t="55211" b="7008"/>
          <a:stretch/>
        </p:blipFill>
        <p:spPr>
          <a:xfrm>
            <a:off x="-1" y="5258383"/>
            <a:ext cx="12192000" cy="15996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8" y="1086094"/>
            <a:ext cx="3932237" cy="3811588"/>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STATUS POST LASER PHOTOCOAGULATION FOR TTTS. IDENTIFY THE COMPLICATION</a:t>
            </a:r>
          </a:p>
        </p:txBody>
      </p:sp>
      <p:sp>
        <p:nvSpPr>
          <p:cNvPr id="6" name="TextBox 5">
            <a:extLst>
              <a:ext uri="{FF2B5EF4-FFF2-40B4-BE49-F238E27FC236}">
                <a16:creationId xmlns:a16="http://schemas.microsoft.com/office/drawing/2014/main" id="{42783A32-FAF4-31D4-125D-82C735536BB8}"/>
              </a:ext>
            </a:extLst>
          </p:cNvPr>
          <p:cNvSpPr txBox="1"/>
          <p:nvPr/>
        </p:nvSpPr>
        <p:spPr>
          <a:xfrm>
            <a:off x="2593062" y="6200745"/>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1026" name="Picture 2" descr="Chorioamniotic separation and septostomy complicating laser                         photocoagulation for TTTS in twins at 22 weeks of gestation in a 27-year-old                         woman. (a) Transabdominal gray-scale US image shows chorioamniotic                         separation (arrow), evidenced by a thin membrane following the contour of                         the gestational sac and with fluid in between the membrane and myometrium.                         The chorion and amnion are usually opposed to each other by 14–16                         weeks of gestation. If they can be visualized separately in a postprocedural                         patient, then this observation is diagnostic of chorioamniotic separation.                         The deepest vertical pocket of amniotic fluid for the recipient fetus (F) is                         measured (+). (b) Transabdominal gray-scale US image obtained at the                         level of the intertwin membrane shows discontinuity and disruption of the                         membrane, which is diagnostic of septostomy (arrow). F1 and F2 represent the                         twin fetuses, and P represents the placenta.">
            <a:extLst>
              <a:ext uri="{FF2B5EF4-FFF2-40B4-BE49-F238E27FC236}">
                <a16:creationId xmlns:a16="http://schemas.microsoft.com/office/drawing/2014/main" id="{8C8F1475-9DBE-EACA-82AA-88FF39D55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709" y="911802"/>
            <a:ext cx="5109628" cy="4974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28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8" y="1086094"/>
            <a:ext cx="3932237" cy="3811588"/>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SEPTOSTOMY</a:t>
            </a:r>
          </a:p>
          <a:p>
            <a:r>
              <a:rPr lang="en-IN" sz="2000" dirty="0">
                <a:solidFill>
                  <a:schemeClr val="bg1"/>
                </a:solidFill>
                <a:latin typeface="Times New Roman" panose="02020603050405020304" pitchFamily="18" charset="0"/>
                <a:cs typeface="Times New Roman" panose="02020603050405020304" pitchFamily="18" charset="0"/>
              </a:rPr>
              <a:t>Disruption of intertwin membrane of MCDA twin complicated by septostomy post laser photocoagulation results in rapid equalisation of amniotic fluid in both sacs.</a:t>
            </a:r>
          </a:p>
        </p:txBody>
      </p:sp>
      <p:sp>
        <p:nvSpPr>
          <p:cNvPr id="6" name="TextBox 5">
            <a:extLst>
              <a:ext uri="{FF2B5EF4-FFF2-40B4-BE49-F238E27FC236}">
                <a16:creationId xmlns:a16="http://schemas.microsoft.com/office/drawing/2014/main" id="{42783A32-FAF4-31D4-125D-82C735536BB8}"/>
              </a:ext>
            </a:extLst>
          </p:cNvPr>
          <p:cNvSpPr txBox="1"/>
          <p:nvPr/>
        </p:nvSpPr>
        <p:spPr>
          <a:xfrm>
            <a:off x="2592396" y="6181145"/>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1026" name="Picture 2" descr="Chorioamniotic separation and septostomy complicating laser                         photocoagulation for TTTS in twins at 22 weeks of gestation in a 27-year-old                         woman. (a) Transabdominal gray-scale US image shows chorioamniotic                         separation (arrow), evidenced by a thin membrane following the contour of                         the gestational sac and with fluid in between the membrane and myometrium.                         The chorion and amnion are usually opposed to each other by 14–16                         weeks of gestation. If they can be visualized separately in a postprocedural                         patient, then this observation is diagnostic of chorioamniotic separation.                         The deepest vertical pocket of amniotic fluid for the recipient fetus (F) is                         measured (+). (b) Transabdominal gray-scale US image obtained at the                         level of the intertwin membrane shows discontinuity and disruption of the                         membrane, which is diagnostic of septostomy (arrow). F1 and F2 represent the                         twin fetuses, and P represents the placenta.">
            <a:extLst>
              <a:ext uri="{FF2B5EF4-FFF2-40B4-BE49-F238E27FC236}">
                <a16:creationId xmlns:a16="http://schemas.microsoft.com/office/drawing/2014/main" id="{8C8F1475-9DBE-EACA-82AA-88FF39D55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709" y="911802"/>
            <a:ext cx="5109628" cy="4974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926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a:xfrm>
            <a:off x="736601" y="752763"/>
            <a:ext cx="3932237" cy="1600200"/>
          </a:xfrm>
        </p:spPr>
        <p:txBody>
          <a:bodyPr>
            <a:normAutofit/>
          </a:bodyPr>
          <a:lstStyle/>
          <a:p>
            <a:r>
              <a:rPr lang="en-US" sz="3200" dirty="0">
                <a:solidFill>
                  <a:schemeClr val="bg1"/>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solidFill>
                <a:schemeClr val="bg1"/>
              </a:solidFill>
              <a:latin typeface="Times New Roman" panose="02020603050405020304" pitchFamily="18" charset="0"/>
              <a:cs typeface="Times New Roman" panose="02020603050405020304" pitchFamily="18" charset="0"/>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9" y="1086094"/>
            <a:ext cx="3324070" cy="3714507"/>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IDENTIFY THE ANOMALY AND THE INTERVENTION DONE FOR IT</a:t>
            </a:r>
          </a:p>
        </p:txBody>
      </p:sp>
      <p:sp>
        <p:nvSpPr>
          <p:cNvPr id="6" name="TextBox 5">
            <a:extLst>
              <a:ext uri="{FF2B5EF4-FFF2-40B4-BE49-F238E27FC236}">
                <a16:creationId xmlns:a16="http://schemas.microsoft.com/office/drawing/2014/main" id="{42783A32-FAF4-31D4-125D-82C735536BB8}"/>
              </a:ext>
            </a:extLst>
          </p:cNvPr>
          <p:cNvSpPr txBox="1"/>
          <p:nvPr/>
        </p:nvSpPr>
        <p:spPr>
          <a:xfrm>
            <a:off x="2501824" y="6210235"/>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4098" name="Picture 2" descr="CDH in a fetus at 27 weeks of gestation in a 32-year-old woman. (a)                     Preprocedural transverse gray-scale US image of the fetal chest shows a                     herniated stomach (S), bowel (B), and liver (L), indicating left-sided CDH. An                     associated rightward cardiomediastinal shift is present. Note the mass effect on                     the right lung, which appears compressed (+) and will eventually result                     in postnatal pulmonary hypoplasia and associated complications. (b, c) Coronal                     (b) and sagittal (c) single-shot fast spin-echo T2-weighted fetal MR images show                     a large hernia, with herniation of the stomach (S), bowel (B), and liver (L)                     into the fetal chest. On the basis of the lung-to-head ratio calculations, the                     fetus was determined to be a candidate for fetal intervention.">
            <a:extLst>
              <a:ext uri="{FF2B5EF4-FFF2-40B4-BE49-F238E27FC236}">
                <a16:creationId xmlns:a16="http://schemas.microsoft.com/office/drawing/2014/main" id="{58AED4B6-D48B-2102-84E7-B0B55DAD3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599" y="164164"/>
            <a:ext cx="2290759" cy="353512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Fetoscopic Endoluminal Tracheal Occlusion with balloon inflation. |  Download Scientific Diagram">
            <a:extLst>
              <a:ext uri="{FF2B5EF4-FFF2-40B4-BE49-F238E27FC236}">
                <a16:creationId xmlns:a16="http://schemas.microsoft.com/office/drawing/2014/main" id="{F34AE95C-53FF-C881-60CE-80E72B507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3134" y="164163"/>
            <a:ext cx="3512265" cy="35122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106FEDC-659C-D0D8-48B0-55248B3705BF}"/>
              </a:ext>
            </a:extLst>
          </p:cNvPr>
          <p:cNvPicPr>
            <a:picLocks noChangeAspect="1"/>
          </p:cNvPicPr>
          <p:nvPr/>
        </p:nvPicPr>
        <p:blipFill>
          <a:blip r:embed="rId5"/>
          <a:stretch>
            <a:fillRect/>
          </a:stretch>
        </p:blipFill>
        <p:spPr>
          <a:xfrm>
            <a:off x="5945422" y="3746684"/>
            <a:ext cx="5212478" cy="2463551"/>
          </a:xfrm>
          <a:prstGeom prst="rect">
            <a:avLst/>
          </a:prstGeom>
        </p:spPr>
      </p:pic>
    </p:spTree>
    <p:extLst>
      <p:ext uri="{BB962C8B-B14F-4D97-AF65-F5344CB8AC3E}">
        <p14:creationId xmlns:p14="http://schemas.microsoft.com/office/powerpoint/2010/main" val="2647593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solidFill>
                <a:schemeClr val="bg1"/>
              </a:solidFill>
              <a:latin typeface="Times New Roman" panose="02020603050405020304" pitchFamily="18" charset="0"/>
              <a:cs typeface="Times New Roman" panose="02020603050405020304" pitchFamily="18" charset="0"/>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932854" y="670458"/>
            <a:ext cx="4396567" cy="5416306"/>
          </a:xfrm>
        </p:spPr>
        <p:txBody>
          <a:bodyPr>
            <a:normAutofit fontScale="85000" lnSpcReduction="20000"/>
          </a:bodyPr>
          <a:lstStyle/>
          <a:p>
            <a:pPr>
              <a:lnSpc>
                <a:spcPct val="110000"/>
              </a:lnSpc>
            </a:pPr>
            <a:r>
              <a:rPr lang="en-IN" sz="3100" dirty="0">
                <a:solidFill>
                  <a:schemeClr val="bg1"/>
                </a:solidFill>
                <a:latin typeface="Times New Roman" panose="02020603050405020304" pitchFamily="18" charset="0"/>
                <a:cs typeface="Times New Roman" panose="02020603050405020304" pitchFamily="18" charset="0"/>
              </a:rPr>
              <a:t>CONGENITAL DIAPHRAGMATIC HERNIA- FETOSCOPIC ENDOLUMINAL BALLOON TRACHEAL OCCLUSION</a:t>
            </a:r>
          </a:p>
          <a:p>
            <a:pPr>
              <a:lnSpc>
                <a:spcPct val="110000"/>
              </a:lnSpc>
            </a:pPr>
            <a:r>
              <a:rPr lang="en-IN" sz="2400" dirty="0">
                <a:solidFill>
                  <a:schemeClr val="bg1"/>
                </a:solidFill>
                <a:latin typeface="Times New Roman" panose="02020603050405020304" pitchFamily="18" charset="0"/>
                <a:cs typeface="Times New Roman" panose="02020603050405020304" pitchFamily="18" charset="0"/>
              </a:rPr>
              <a:t>Herniation of stomach, bowel and liver into the </a:t>
            </a:r>
            <a:r>
              <a:rPr lang="en-IN" sz="2400" dirty="0" err="1">
                <a:solidFill>
                  <a:schemeClr val="bg1"/>
                </a:solidFill>
                <a:latin typeface="Times New Roman" panose="02020603050405020304" pitchFamily="18" charset="0"/>
                <a:cs typeface="Times New Roman" panose="02020603050405020304" pitchFamily="18" charset="0"/>
              </a:rPr>
              <a:t>fetal</a:t>
            </a:r>
            <a:r>
              <a:rPr lang="en-IN" sz="2400" dirty="0">
                <a:solidFill>
                  <a:schemeClr val="bg1"/>
                </a:solidFill>
                <a:latin typeface="Times New Roman" panose="02020603050405020304" pitchFamily="18" charset="0"/>
                <a:cs typeface="Times New Roman" panose="02020603050405020304" pitchFamily="18" charset="0"/>
              </a:rPr>
              <a:t> chest. </a:t>
            </a:r>
          </a:p>
          <a:p>
            <a:pPr>
              <a:lnSpc>
                <a:spcPct val="110000"/>
              </a:lnSpc>
            </a:pPr>
            <a:r>
              <a:rPr lang="en-US" sz="2400" dirty="0">
                <a:solidFill>
                  <a:schemeClr val="bg1"/>
                </a:solidFill>
                <a:latin typeface="Times New Roman" panose="02020603050405020304" pitchFamily="18" charset="0"/>
                <a:cs typeface="Times New Roman" panose="02020603050405020304" pitchFamily="18" charset="0"/>
              </a:rPr>
              <a:t>Prenatal </a:t>
            </a:r>
            <a:r>
              <a:rPr lang="en-US" sz="2400" dirty="0" err="1">
                <a:solidFill>
                  <a:schemeClr val="bg1"/>
                </a:solidFill>
                <a:latin typeface="Times New Roman" panose="02020603050405020304" pitchFamily="18" charset="0"/>
                <a:cs typeface="Times New Roman" panose="02020603050405020304" pitchFamily="18" charset="0"/>
              </a:rPr>
              <a:t>fetoscopic</a:t>
            </a:r>
            <a:r>
              <a:rPr lang="en-US" sz="2400" dirty="0">
                <a:solidFill>
                  <a:schemeClr val="bg1"/>
                </a:solidFill>
                <a:latin typeface="Times New Roman" panose="02020603050405020304" pitchFamily="18" charset="0"/>
                <a:cs typeface="Times New Roman" panose="02020603050405020304" pitchFamily="18" charset="0"/>
              </a:rPr>
              <a:t> endoluminal tracheal occlusion is the treatment of choice for CDH and involves insertion of a temporary occlusive balloon device into the fetal trachea. Tracheal occlusion leads to accumulation of lung secretions, which in turn promotes lung expansion and development and maturation of the fetal lung.</a:t>
            </a:r>
            <a:endParaRPr lang="en-IN" sz="24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2783A32-FAF4-31D4-125D-82C735536BB8}"/>
              </a:ext>
            </a:extLst>
          </p:cNvPr>
          <p:cNvSpPr txBox="1"/>
          <p:nvPr/>
        </p:nvSpPr>
        <p:spPr>
          <a:xfrm>
            <a:off x="2733962" y="6257633"/>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4098" name="Picture 2" descr="CDH in a fetus at 27 weeks of gestation in a 32-year-old woman. (a)                     Preprocedural transverse gray-scale US image of the fetal chest shows a                     herniated stomach (S), bowel (B), and liver (L), indicating left-sided CDH. An                     associated rightward cardiomediastinal shift is present. Note the mass effect on                     the right lung, which appears compressed (+) and will eventually result                     in postnatal pulmonary hypoplasia and associated complications. (b, c) Coronal                     (b) and sagittal (c) single-shot fast spin-echo T2-weighted fetal MR images show                     a large hernia, with herniation of the stomach (S), bowel (B), and liver (L)                     into the fetal chest. On the basis of the lung-to-head ratio calculations, the                     fetus was determined to be a candidate for fetal intervention.">
            <a:extLst>
              <a:ext uri="{FF2B5EF4-FFF2-40B4-BE49-F238E27FC236}">
                <a16:creationId xmlns:a16="http://schemas.microsoft.com/office/drawing/2014/main" id="{58AED4B6-D48B-2102-84E7-B0B55DAD3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599" y="164164"/>
            <a:ext cx="2290759" cy="353512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Fetoscopic Endoluminal Tracheal Occlusion with balloon inflation. |  Download Scientific Diagram">
            <a:extLst>
              <a:ext uri="{FF2B5EF4-FFF2-40B4-BE49-F238E27FC236}">
                <a16:creationId xmlns:a16="http://schemas.microsoft.com/office/drawing/2014/main" id="{F34AE95C-53FF-C881-60CE-80E72B507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3134" y="164163"/>
            <a:ext cx="3512265" cy="35122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106FEDC-659C-D0D8-48B0-55248B3705BF}"/>
              </a:ext>
            </a:extLst>
          </p:cNvPr>
          <p:cNvPicPr>
            <a:picLocks noChangeAspect="1"/>
          </p:cNvPicPr>
          <p:nvPr/>
        </p:nvPicPr>
        <p:blipFill>
          <a:blip r:embed="rId5"/>
          <a:stretch>
            <a:fillRect/>
          </a:stretch>
        </p:blipFill>
        <p:spPr>
          <a:xfrm>
            <a:off x="5945422" y="3746684"/>
            <a:ext cx="5212478" cy="2463551"/>
          </a:xfrm>
          <a:prstGeom prst="rect">
            <a:avLst/>
          </a:prstGeom>
        </p:spPr>
      </p:pic>
    </p:spTree>
    <p:extLst>
      <p:ext uri="{BB962C8B-B14F-4D97-AF65-F5344CB8AC3E}">
        <p14:creationId xmlns:p14="http://schemas.microsoft.com/office/powerpoint/2010/main" val="309819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solidFill>
                <a:schemeClr val="bg1"/>
              </a:solidFill>
              <a:latin typeface="Times New Roman" panose="02020603050405020304" pitchFamily="18" charset="0"/>
              <a:cs typeface="Times New Roman" panose="02020603050405020304" pitchFamily="18" charset="0"/>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1116471" y="1150749"/>
            <a:ext cx="3932237" cy="3811588"/>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IDENTIFY THE INSTRUMENT</a:t>
            </a:r>
          </a:p>
        </p:txBody>
      </p:sp>
      <p:sp>
        <p:nvSpPr>
          <p:cNvPr id="6" name="TextBox 5">
            <a:extLst>
              <a:ext uri="{FF2B5EF4-FFF2-40B4-BE49-F238E27FC236}">
                <a16:creationId xmlns:a16="http://schemas.microsoft.com/office/drawing/2014/main" id="{42783A32-FAF4-31D4-125D-82C735536BB8}"/>
              </a:ext>
            </a:extLst>
          </p:cNvPr>
          <p:cNvSpPr txBox="1"/>
          <p:nvPr/>
        </p:nvSpPr>
        <p:spPr>
          <a:xfrm>
            <a:off x="2733962" y="6200745"/>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2050" name="Picture 2" descr="RFA for treatment of TRAP sequence, which is complicating a                         monochorionic diamniotic twin pregnancy at 25 weeks of gestation in a                         33-year-old woman. (a) Intraoperative transabdominal color Doppler US image                         at the level of the abdominal cord insertion into the TRAP fetus shows                         placement of the RFA device (dotted arrows) in the targeted TRAP twin, with                         its tip (solid arrow) located at the level of the abdominal wall cord                         insertion. (b) Photograph shows the RFA device (inset shows a magnified                         image of the deployed tines.)">
            <a:extLst>
              <a:ext uri="{FF2B5EF4-FFF2-40B4-BE49-F238E27FC236}">
                <a16:creationId xmlns:a16="http://schemas.microsoft.com/office/drawing/2014/main" id="{2B2B459E-4B86-4818-BDD7-DE9C2DF04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119" y="1811548"/>
            <a:ext cx="6583085" cy="2804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707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8" y="1086094"/>
            <a:ext cx="3932237" cy="3811588"/>
          </a:xfrm>
        </p:spPr>
        <p:txBody>
          <a:bodyPr>
            <a:normAutofit lnSpcReduction="10000"/>
          </a:bodyPr>
          <a:lstStyle/>
          <a:p>
            <a:r>
              <a:rPr lang="en-IN" sz="2400" dirty="0">
                <a:solidFill>
                  <a:schemeClr val="bg1"/>
                </a:solidFill>
                <a:latin typeface="Times New Roman" panose="02020603050405020304" pitchFamily="18" charset="0"/>
                <a:cs typeface="Times New Roman" panose="02020603050405020304" pitchFamily="18" charset="0"/>
              </a:rPr>
              <a:t>RADIOFREQUENCY ABLATION DEVICE</a:t>
            </a:r>
          </a:p>
          <a:p>
            <a:r>
              <a:rPr lang="en-US" sz="2400" dirty="0">
                <a:solidFill>
                  <a:schemeClr val="bg1"/>
                </a:solidFill>
                <a:latin typeface="Times New Roman" panose="02020603050405020304" pitchFamily="18" charset="0"/>
                <a:cs typeface="Times New Roman" panose="02020603050405020304" pitchFamily="18" charset="0"/>
              </a:rPr>
              <a:t>RFA for selective fetal reduction in monochorionic twin pregnancies complicated by twin reversed arterial perfusion (TRAP) sequence or a compromised fetus with impending fetal death (a lethal anomaly or early severe intrauterine growth restriction).</a:t>
            </a:r>
            <a:endParaRPr lang="en-IN" sz="24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2783A32-FAF4-31D4-125D-82C735536BB8}"/>
              </a:ext>
            </a:extLst>
          </p:cNvPr>
          <p:cNvSpPr txBox="1"/>
          <p:nvPr/>
        </p:nvSpPr>
        <p:spPr>
          <a:xfrm>
            <a:off x="2733962" y="6172292"/>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2050" name="Picture 2" descr="RFA for treatment of TRAP sequence, which is complicating a                         monochorionic diamniotic twin pregnancy at 25 weeks of gestation in a                         33-year-old woman. (a) Intraoperative transabdominal color Doppler US image                         at the level of the abdominal cord insertion into the TRAP fetus shows                         placement of the RFA device (dotted arrows) in the targeted TRAP twin, with                         its tip (solid arrow) located at the level of the abdominal wall cord                         insertion. (b) Photograph shows the RFA device (inset shows a magnified                         image of the deployed tines.)">
            <a:extLst>
              <a:ext uri="{FF2B5EF4-FFF2-40B4-BE49-F238E27FC236}">
                <a16:creationId xmlns:a16="http://schemas.microsoft.com/office/drawing/2014/main" id="{2B2B459E-4B86-4818-BDD7-DE9C2DF04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119" y="1811548"/>
            <a:ext cx="6583085" cy="2804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366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669790" y="1121752"/>
            <a:ext cx="3932237" cy="3811588"/>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IDENTIFY THE PROCEDURE</a:t>
            </a:r>
          </a:p>
        </p:txBody>
      </p:sp>
      <p:sp>
        <p:nvSpPr>
          <p:cNvPr id="6" name="TextBox 5">
            <a:extLst>
              <a:ext uri="{FF2B5EF4-FFF2-40B4-BE49-F238E27FC236}">
                <a16:creationId xmlns:a16="http://schemas.microsoft.com/office/drawing/2014/main" id="{42783A32-FAF4-31D4-125D-82C735536BB8}"/>
              </a:ext>
            </a:extLst>
          </p:cNvPr>
          <p:cNvSpPr txBox="1"/>
          <p:nvPr/>
        </p:nvSpPr>
        <p:spPr>
          <a:xfrm>
            <a:off x="2635908" y="6172292"/>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8" name="Picture 7">
            <a:extLst>
              <a:ext uri="{FF2B5EF4-FFF2-40B4-BE49-F238E27FC236}">
                <a16:creationId xmlns:a16="http://schemas.microsoft.com/office/drawing/2014/main" id="{214F1CC3-8C39-0959-5489-9382DF375966}"/>
              </a:ext>
            </a:extLst>
          </p:cNvPr>
          <p:cNvPicPr>
            <a:picLocks noChangeAspect="1"/>
          </p:cNvPicPr>
          <p:nvPr/>
        </p:nvPicPr>
        <p:blipFill>
          <a:blip r:embed="rId3"/>
          <a:stretch>
            <a:fillRect/>
          </a:stretch>
        </p:blipFill>
        <p:spPr>
          <a:xfrm>
            <a:off x="4710125" y="1427503"/>
            <a:ext cx="3654141" cy="3812586"/>
          </a:xfrm>
          <a:prstGeom prst="rect">
            <a:avLst/>
          </a:prstGeom>
        </p:spPr>
      </p:pic>
      <p:pic>
        <p:nvPicPr>
          <p:cNvPr id="10" name="Picture 9">
            <a:extLst>
              <a:ext uri="{FF2B5EF4-FFF2-40B4-BE49-F238E27FC236}">
                <a16:creationId xmlns:a16="http://schemas.microsoft.com/office/drawing/2014/main" id="{A94D266C-10ED-22D8-8779-D21EFF734368}"/>
              </a:ext>
            </a:extLst>
          </p:cNvPr>
          <p:cNvPicPr>
            <a:picLocks noChangeAspect="1"/>
          </p:cNvPicPr>
          <p:nvPr/>
        </p:nvPicPr>
        <p:blipFill>
          <a:blip r:embed="rId4"/>
          <a:stretch>
            <a:fillRect/>
          </a:stretch>
        </p:blipFill>
        <p:spPr>
          <a:xfrm>
            <a:off x="8410754" y="1427503"/>
            <a:ext cx="3211195" cy="3835315"/>
          </a:xfrm>
          <a:prstGeom prst="rect">
            <a:avLst/>
          </a:prstGeom>
        </p:spPr>
      </p:pic>
    </p:spTree>
    <p:extLst>
      <p:ext uri="{BB962C8B-B14F-4D97-AF65-F5344CB8AC3E}">
        <p14:creationId xmlns:p14="http://schemas.microsoft.com/office/powerpoint/2010/main" val="62898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763589" y="1257300"/>
            <a:ext cx="3757612" cy="3812586"/>
          </a:xfrm>
        </p:spPr>
        <p:txBody>
          <a:bodyPr>
            <a:normAutofit lnSpcReduction="10000"/>
          </a:bodyPr>
          <a:lstStyle/>
          <a:p>
            <a:r>
              <a:rPr lang="en-IN" sz="2400" dirty="0">
                <a:solidFill>
                  <a:schemeClr val="bg1"/>
                </a:solidFill>
                <a:latin typeface="Times New Roman" panose="02020603050405020304" pitchFamily="18" charset="0"/>
                <a:cs typeface="Times New Roman" panose="02020603050405020304" pitchFamily="18" charset="0"/>
              </a:rPr>
              <a:t>EXIT PROCEDURE FOR ORAL TERATOMA </a:t>
            </a:r>
          </a:p>
          <a:p>
            <a:r>
              <a:rPr lang="en-US" sz="2400" dirty="0">
                <a:solidFill>
                  <a:schemeClr val="bg1"/>
                </a:solidFill>
                <a:latin typeface="Times New Roman" panose="02020603050405020304" pitchFamily="18" charset="0"/>
                <a:cs typeface="Times New Roman" panose="02020603050405020304" pitchFamily="18" charset="0"/>
              </a:rPr>
              <a:t>The ex utero intrapartum therapy (EXIT) procedure is used to secure the fetal airway before complete delivery of the fetus, in anticipated fetal airway compromise at birth in cases of cervical and oropharyngeal tumors.</a:t>
            </a:r>
            <a:endParaRPr lang="en-IN" sz="24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2783A32-FAF4-31D4-125D-82C735536BB8}"/>
              </a:ext>
            </a:extLst>
          </p:cNvPr>
          <p:cNvSpPr txBox="1"/>
          <p:nvPr/>
        </p:nvSpPr>
        <p:spPr>
          <a:xfrm>
            <a:off x="2642395" y="6172292"/>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8" name="Picture 7">
            <a:extLst>
              <a:ext uri="{FF2B5EF4-FFF2-40B4-BE49-F238E27FC236}">
                <a16:creationId xmlns:a16="http://schemas.microsoft.com/office/drawing/2014/main" id="{214F1CC3-8C39-0959-5489-9382DF375966}"/>
              </a:ext>
            </a:extLst>
          </p:cNvPr>
          <p:cNvPicPr>
            <a:picLocks noChangeAspect="1"/>
          </p:cNvPicPr>
          <p:nvPr/>
        </p:nvPicPr>
        <p:blipFill>
          <a:blip r:embed="rId3"/>
          <a:stretch>
            <a:fillRect/>
          </a:stretch>
        </p:blipFill>
        <p:spPr>
          <a:xfrm>
            <a:off x="4710125" y="1427503"/>
            <a:ext cx="3654141" cy="3812586"/>
          </a:xfrm>
          <a:prstGeom prst="rect">
            <a:avLst/>
          </a:prstGeom>
        </p:spPr>
      </p:pic>
      <p:pic>
        <p:nvPicPr>
          <p:cNvPr id="10" name="Picture 9">
            <a:extLst>
              <a:ext uri="{FF2B5EF4-FFF2-40B4-BE49-F238E27FC236}">
                <a16:creationId xmlns:a16="http://schemas.microsoft.com/office/drawing/2014/main" id="{A94D266C-10ED-22D8-8779-D21EFF734368}"/>
              </a:ext>
            </a:extLst>
          </p:cNvPr>
          <p:cNvPicPr>
            <a:picLocks noChangeAspect="1"/>
          </p:cNvPicPr>
          <p:nvPr/>
        </p:nvPicPr>
        <p:blipFill>
          <a:blip r:embed="rId4"/>
          <a:stretch>
            <a:fillRect/>
          </a:stretch>
        </p:blipFill>
        <p:spPr>
          <a:xfrm>
            <a:off x="8410754" y="1427503"/>
            <a:ext cx="3211195" cy="3835315"/>
          </a:xfrm>
          <a:prstGeom prst="rect">
            <a:avLst/>
          </a:prstGeom>
        </p:spPr>
      </p:pic>
    </p:spTree>
    <p:extLst>
      <p:ext uri="{BB962C8B-B14F-4D97-AF65-F5344CB8AC3E}">
        <p14:creationId xmlns:p14="http://schemas.microsoft.com/office/powerpoint/2010/main" val="146957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8" y="1086094"/>
            <a:ext cx="3088745" cy="3803651"/>
          </a:xfrm>
        </p:spPr>
        <p:txBody>
          <a:bodyPr>
            <a:normAutofit/>
          </a:bodyPr>
          <a:lstStyle/>
          <a:p>
            <a:r>
              <a:rPr lang="en-IN" sz="2400" dirty="0">
                <a:solidFill>
                  <a:schemeClr val="bg1"/>
                </a:solidFill>
                <a:latin typeface="Times New Roman" panose="02020603050405020304" pitchFamily="18" charset="0"/>
                <a:cs typeface="Times New Roman" panose="02020603050405020304" pitchFamily="18" charset="0"/>
              </a:rPr>
              <a:t>IDENTIFY THE DEVICE AND THE COMPLICATION</a:t>
            </a: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9218" name="Picture 2" descr="Complications of vesicoamniotic shunt placement in two patients. (a)                     Gray-scale transverse US image of the amniotic cavity in a 27-year-old woman                     with a male fetus (same patients as in Fig 15) at 24 weeks of gestation, 2 weeks                     after shunt placement, shows the entire shunt (arrow) external to the fetus,                     dislodged and situated in the amniotic cavity. The immediate postprocedural                     image (see Fig 15b) showed adequate positioning of the deployed shunt. (b)                     Transverse gray-scale US image in a 32-year-old woman with a fetus at 28 weeks                     of gestation shows an abnormal location of a vesicoamniotic shunt. The amniotic                     end of the shunt is retracted into the fetal abdomen and is now intraperitoneal                     (arrow), resulting in urinary ascites (*). Also note the lack of amniotic                     fluid, which is consistent with anhydramnios.">
            <a:extLst>
              <a:ext uri="{FF2B5EF4-FFF2-40B4-BE49-F238E27FC236}">
                <a16:creationId xmlns:a16="http://schemas.microsoft.com/office/drawing/2014/main" id="{3F08AA45-4AB0-B582-25D6-0CB739440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3059" y="1223884"/>
            <a:ext cx="4376423" cy="364118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S-guided placement of a vesicoamniotic shunt for treatment of a lower                     urinary tract obstruction due to posterior urethral valves in a male fetus at 22                     weeks of gestation in a 27-year-old woman. (a) Intraoperative longitudinal-view                     gray-scale US image shows a markedly distended fetal bladder, with the tip of                     the introducer needle (dotted arrow) in the distended fetal bladder. The shunt                     (solid arrow) has been advanced through the needle, with one looped end deployed                     in the fetal bladder lumen. (b) Axial gray-scale US image through the fetal                     abdomen after placement of the shunt shows a segment of the catheter (arrows) in                     the bladder lumen and the remainder in the amniotic sac (external to the fetus).                     (c) Photograph of a type of catheter used for placement of a vesicoamniotic                     shunt.">
            <a:extLst>
              <a:ext uri="{FF2B5EF4-FFF2-40B4-BE49-F238E27FC236}">
                <a16:creationId xmlns:a16="http://schemas.microsoft.com/office/drawing/2014/main" id="{72349D16-B426-C0C4-8C43-A618D1A35C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2850" y="1241293"/>
            <a:ext cx="3364412" cy="36098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6C9AEB0-561C-3CA1-B24D-B3501A85AB67}"/>
              </a:ext>
            </a:extLst>
          </p:cNvPr>
          <p:cNvSpPr txBox="1"/>
          <p:nvPr/>
        </p:nvSpPr>
        <p:spPr>
          <a:xfrm>
            <a:off x="3174955" y="6003015"/>
            <a:ext cx="9136712" cy="369332"/>
          </a:xfrm>
          <a:prstGeom prst="rect">
            <a:avLst/>
          </a:prstGeom>
          <a:noFill/>
        </p:spPr>
        <p:txBody>
          <a:bodyPr wrap="square">
            <a:spAutoFit/>
          </a:bodyPr>
          <a:lstStyle/>
          <a:p>
            <a:r>
              <a:rPr lang="en-US" sz="1800" dirty="0">
                <a:solidFill>
                  <a:schemeClr val="bg1"/>
                </a:solidFill>
                <a:latin typeface="Times New Roman" panose="02020603050405020304" pitchFamily="18" charset="0"/>
                <a:cs typeface="Times New Roman" panose="02020603050405020304" pitchFamily="18" charset="0"/>
              </a:rPr>
              <a:t>Case Credit: Dr. G. K. </a:t>
            </a:r>
            <a:r>
              <a:rPr lang="en-US" sz="1800" dirty="0" err="1">
                <a:solidFill>
                  <a:schemeClr val="bg1"/>
                </a:solidFill>
                <a:latin typeface="Times New Roman" panose="02020603050405020304" pitchFamily="18" charset="0"/>
                <a:cs typeface="Times New Roman" panose="02020603050405020304" pitchFamily="18" charset="0"/>
              </a:rPr>
              <a:t>Vidhyalakshmi</a:t>
            </a:r>
            <a:r>
              <a:rPr lang="en-US" sz="18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3990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257C17-5542-1FC7-43AE-4651B9426889}"/>
              </a:ext>
            </a:extLst>
          </p:cNvPr>
          <p:cNvSpPr>
            <a:spLocks noGrp="1"/>
          </p:cNvSpPr>
          <p:nvPr>
            <p:ph type="title"/>
          </p:nvPr>
        </p:nvSpPr>
        <p:spPr/>
        <p:txBody>
          <a:bodyPr>
            <a:normAutofit/>
          </a:bodyPr>
          <a:lstStyle/>
          <a:p>
            <a:r>
              <a:rPr lang="en-US" sz="3200" dirty="0">
                <a:solidFill>
                  <a:schemeClr val="bg1"/>
                </a:solidFill>
              </a:rPr>
              <a:t> </a:t>
            </a:r>
          </a:p>
        </p:txBody>
      </p:sp>
      <p:sp>
        <p:nvSpPr>
          <p:cNvPr id="3" name="Content Placeholder 2">
            <a:extLst>
              <a:ext uri="{FF2B5EF4-FFF2-40B4-BE49-F238E27FC236}">
                <a16:creationId xmlns:a16="http://schemas.microsoft.com/office/drawing/2014/main" id="{2DB705FF-4B5F-98B9-3EA7-A0BADCB9C72D}"/>
              </a:ext>
            </a:extLst>
          </p:cNvPr>
          <p:cNvSpPr>
            <a:spLocks noGrp="1"/>
          </p:cNvSpPr>
          <p:nvPr>
            <p:ph idx="1"/>
          </p:nvPr>
        </p:nvSpPr>
        <p:spPr>
          <a:xfrm>
            <a:off x="8410754" y="1354347"/>
            <a:ext cx="4025875" cy="3535398"/>
          </a:xfrm>
        </p:spPr>
        <p:txBody>
          <a:bodyPr/>
          <a:lstStyle/>
          <a:p>
            <a:pPr marL="0" inden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2" name="Text Placeholder 1">
            <a:extLst>
              <a:ext uri="{FF2B5EF4-FFF2-40B4-BE49-F238E27FC236}">
                <a16:creationId xmlns:a16="http://schemas.microsoft.com/office/drawing/2014/main" id="{59A8B56E-56C9-7A3D-F887-8A087FC38D0F}"/>
              </a:ext>
            </a:extLst>
          </p:cNvPr>
          <p:cNvSpPr>
            <a:spLocks noGrp="1"/>
          </p:cNvSpPr>
          <p:nvPr>
            <p:ph type="body" sz="half" idx="2"/>
          </p:nvPr>
        </p:nvSpPr>
        <p:spPr>
          <a:xfrm>
            <a:off x="839788" y="1086094"/>
            <a:ext cx="3363062" cy="4800600"/>
          </a:xfrm>
        </p:spPr>
        <p:txBody>
          <a:bodyPr>
            <a:normAutofit fontScale="92500"/>
          </a:bodyPr>
          <a:lstStyle/>
          <a:p>
            <a:r>
              <a:rPr lang="en-IN" sz="2400" dirty="0">
                <a:solidFill>
                  <a:schemeClr val="bg1"/>
                </a:solidFill>
                <a:latin typeface="Times New Roman" panose="02020603050405020304" pitchFamily="18" charset="0"/>
                <a:cs typeface="Times New Roman" panose="02020603050405020304" pitchFamily="18" charset="0"/>
              </a:rPr>
              <a:t>DISPLACED VESICO-AMNIOTIC SHUNT INTO THE AMNIOTIC CAVITY</a:t>
            </a:r>
          </a:p>
          <a:p>
            <a:r>
              <a:rPr lang="en-IN" sz="2400" dirty="0">
                <a:solidFill>
                  <a:schemeClr val="bg1"/>
                </a:solidFill>
                <a:latin typeface="Times New Roman" panose="02020603050405020304" pitchFamily="18" charset="0"/>
                <a:cs typeface="Times New Roman" panose="02020603050405020304" pitchFamily="18" charset="0"/>
              </a:rPr>
              <a:t>Decompression of obstructed </a:t>
            </a:r>
            <a:r>
              <a:rPr lang="en-IN" sz="2600" dirty="0">
                <a:solidFill>
                  <a:schemeClr val="bg1"/>
                </a:solidFill>
                <a:latin typeface="Times New Roman" panose="02020603050405020304" pitchFamily="18" charset="0"/>
                <a:cs typeface="Times New Roman" panose="02020603050405020304" pitchFamily="18" charset="0"/>
              </a:rPr>
              <a:t>urinary</a:t>
            </a:r>
            <a:r>
              <a:rPr lang="en-IN" sz="2400" dirty="0">
                <a:solidFill>
                  <a:schemeClr val="bg1"/>
                </a:solidFill>
                <a:latin typeface="Times New Roman" panose="02020603050405020304" pitchFamily="18" charset="0"/>
                <a:cs typeface="Times New Roman" panose="02020603050405020304" pitchFamily="18" charset="0"/>
              </a:rPr>
              <a:t> system with </a:t>
            </a:r>
            <a:r>
              <a:rPr lang="en-IN" sz="2400" dirty="0" err="1">
                <a:solidFill>
                  <a:schemeClr val="bg1"/>
                </a:solidFill>
                <a:latin typeface="Times New Roman" panose="02020603050405020304" pitchFamily="18" charset="0"/>
                <a:cs typeface="Times New Roman" panose="02020603050405020304" pitchFamily="18" charset="0"/>
              </a:rPr>
              <a:t>vesicocentesis</a:t>
            </a:r>
            <a:r>
              <a:rPr lang="en-IN" sz="2400" dirty="0">
                <a:solidFill>
                  <a:schemeClr val="bg1"/>
                </a:solidFill>
                <a:latin typeface="Times New Roman" panose="02020603050405020304" pitchFamily="18" charset="0"/>
                <a:cs typeface="Times New Roman" panose="02020603050405020304" pitchFamily="18" charset="0"/>
              </a:rPr>
              <a:t>/ </a:t>
            </a:r>
            <a:r>
              <a:rPr lang="en-IN" sz="2400" dirty="0" err="1">
                <a:solidFill>
                  <a:schemeClr val="bg1"/>
                </a:solidFill>
                <a:latin typeface="Times New Roman" panose="02020603050405020304" pitchFamily="18" charset="0"/>
                <a:cs typeface="Times New Roman" panose="02020603050405020304" pitchFamily="18" charset="0"/>
              </a:rPr>
              <a:t>vesicoamniotic</a:t>
            </a:r>
            <a:r>
              <a:rPr lang="en-IN" sz="2400" dirty="0">
                <a:solidFill>
                  <a:schemeClr val="bg1"/>
                </a:solidFill>
                <a:latin typeface="Times New Roman" panose="02020603050405020304" pitchFamily="18" charset="0"/>
                <a:cs typeface="Times New Roman" panose="02020603050405020304" pitchFamily="18" charset="0"/>
              </a:rPr>
              <a:t> shunt/ mechanical dilatation / ablation of posterior urethral valve. The shunt can dislodge into the amniotic cavity/ </a:t>
            </a:r>
            <a:r>
              <a:rPr lang="en-IN" sz="2400" dirty="0" err="1">
                <a:solidFill>
                  <a:schemeClr val="bg1"/>
                </a:solidFill>
                <a:latin typeface="Times New Roman" panose="02020603050405020304" pitchFamily="18" charset="0"/>
                <a:cs typeface="Times New Roman" panose="02020603050405020304" pitchFamily="18" charset="0"/>
              </a:rPr>
              <a:t>fetal</a:t>
            </a:r>
            <a:r>
              <a:rPr lang="en-IN" sz="2400" dirty="0">
                <a:solidFill>
                  <a:schemeClr val="bg1"/>
                </a:solidFill>
                <a:latin typeface="Times New Roman" panose="02020603050405020304" pitchFamily="18" charset="0"/>
                <a:cs typeface="Times New Roman" panose="02020603050405020304" pitchFamily="18" charset="0"/>
              </a:rPr>
              <a:t> abdomen causing urinary ascites.</a:t>
            </a:r>
          </a:p>
        </p:txBody>
      </p:sp>
      <p:sp>
        <p:nvSpPr>
          <p:cNvPr id="6" name="TextBox 5">
            <a:extLst>
              <a:ext uri="{FF2B5EF4-FFF2-40B4-BE49-F238E27FC236}">
                <a16:creationId xmlns:a16="http://schemas.microsoft.com/office/drawing/2014/main" id="{42783A32-FAF4-31D4-125D-82C735536BB8}"/>
              </a:ext>
            </a:extLst>
          </p:cNvPr>
          <p:cNvSpPr txBox="1"/>
          <p:nvPr/>
        </p:nvSpPr>
        <p:spPr>
          <a:xfrm>
            <a:off x="2521319" y="6172292"/>
            <a:ext cx="9458038" cy="400110"/>
          </a:xfrm>
          <a:prstGeom prst="rect">
            <a:avLst/>
          </a:prstGeom>
          <a:noFill/>
        </p:spPr>
        <p:txBody>
          <a:bodyPr wrap="none" rtlCol="0">
            <a:spAutoFit/>
          </a:bodyPr>
          <a:lstStyle/>
          <a:p>
            <a:r>
              <a:rPr lang="en-US" sz="2000" dirty="0">
                <a:solidFill>
                  <a:schemeClr val="bg1"/>
                </a:solidFill>
                <a:latin typeface="Times New Roman" panose="02020603050405020304" pitchFamily="18" charset="0"/>
                <a:cs typeface="Times New Roman" panose="02020603050405020304" pitchFamily="18" charset="0"/>
              </a:rPr>
              <a:t>Case Credit: Dr. G. K. </a:t>
            </a:r>
            <a:r>
              <a:rPr lang="en-US" sz="2000" dirty="0" err="1">
                <a:solidFill>
                  <a:schemeClr val="bg1"/>
                </a:solidFill>
                <a:latin typeface="Times New Roman" panose="02020603050405020304" pitchFamily="18" charset="0"/>
                <a:cs typeface="Times New Roman" panose="02020603050405020304" pitchFamily="18" charset="0"/>
              </a:rPr>
              <a:t>Vidhyalakshmi</a:t>
            </a:r>
            <a:r>
              <a:rPr lang="en-US" sz="2000" dirty="0">
                <a:solidFill>
                  <a:schemeClr val="bg1"/>
                </a:solidFill>
                <a:latin typeface="Times New Roman" panose="02020603050405020304" pitchFamily="18" charset="0"/>
                <a:cs typeface="Times New Roman" panose="02020603050405020304" pitchFamily="18" charset="0"/>
              </a:rPr>
              <a:t>, Dr. C. Amarnath, Stanley medical college, Chennai.</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036D0C7-001F-C876-7928-7B3C3A1946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0458"/>
          <a:stretch/>
        </p:blipFill>
        <p:spPr>
          <a:xfrm>
            <a:off x="0" y="5886694"/>
            <a:ext cx="1698527" cy="971306"/>
          </a:xfrm>
          <a:prstGeom prst="rect">
            <a:avLst/>
          </a:prstGeom>
        </p:spPr>
      </p:pic>
      <p:pic>
        <p:nvPicPr>
          <p:cNvPr id="9218" name="Picture 2" descr="Complications of vesicoamniotic shunt placement in two patients. (a)                     Gray-scale transverse US image of the amniotic cavity in a 27-year-old woman                     with a male fetus (same patients as in Fig 15) at 24 weeks of gestation, 2 weeks                     after shunt placement, shows the entire shunt (arrow) external to the fetus,                     dislodged and situated in the amniotic cavity. The immediate postprocedural                     image (see Fig 15b) showed adequate positioning of the deployed shunt. (b)                     Transverse gray-scale US image in a 32-year-old woman with a fetus at 28 weeks                     of gestation shows an abnormal location of a vesicoamniotic shunt. The amniotic                     end of the shunt is retracted into the fetal abdomen and is now intraperitoneal                     (arrow), resulting in urinary ascites (*). Also note the lack of amniotic                     fluid, which is consistent with anhydramnios.">
            <a:extLst>
              <a:ext uri="{FF2B5EF4-FFF2-40B4-BE49-F238E27FC236}">
                <a16:creationId xmlns:a16="http://schemas.microsoft.com/office/drawing/2014/main" id="{3F08AA45-4AB0-B582-25D6-0CB739440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3059" y="1223884"/>
            <a:ext cx="4376423" cy="364118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S-guided placement of a vesicoamniotic shunt for treatment of a lower                     urinary tract obstruction due to posterior urethral valves in a male fetus at 22                     weeks of gestation in a 27-year-old woman. (a) Intraoperative longitudinal-view                     gray-scale US image shows a markedly distended fetal bladder, with the tip of                     the introducer needle (dotted arrow) in the distended fetal bladder. The shunt                     (solid arrow) has been advanced through the needle, with one looped end deployed                     in the fetal bladder lumen. (b) Axial gray-scale US image through the fetal                     abdomen after placement of the shunt shows a segment of the catheter (arrows) in                     the bladder lumen and the remainder in the amniotic sac (external to the fetus).                     (c) Photograph of a type of catheter used for placement of a vesicoamniotic                     shunt.">
            <a:extLst>
              <a:ext uri="{FF2B5EF4-FFF2-40B4-BE49-F238E27FC236}">
                <a16:creationId xmlns:a16="http://schemas.microsoft.com/office/drawing/2014/main" id="{72349D16-B426-C0C4-8C43-A618D1A35C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2850" y="1241293"/>
            <a:ext cx="3364412" cy="3609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19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DC95F-D2F0-EA98-53BA-DCC75E6B1E7B}"/>
              </a:ext>
            </a:extLst>
          </p:cNvPr>
          <p:cNvSpPr>
            <a:spLocks noGrp="1"/>
          </p:cNvSpPr>
          <p:nvPr>
            <p:ph idx="1"/>
          </p:nvPr>
        </p:nvSpPr>
        <p:spPr>
          <a:xfrm>
            <a:off x="838200" y="2480943"/>
            <a:ext cx="10515600" cy="4351338"/>
          </a:xfrm>
        </p:spPr>
        <p:txBody>
          <a:bodyPr>
            <a:normAutofit/>
          </a:bodyPr>
          <a:lstStyle/>
          <a:p>
            <a:pPr marL="0" indent="0" algn="ctr">
              <a:buNone/>
            </a:pPr>
            <a:r>
              <a:rPr lang="en-US" sz="6000" dirty="0">
                <a:solidFill>
                  <a:schemeClr val="bg1"/>
                </a:solidFill>
                <a:latin typeface="Times New Roman" panose="02020603050405020304" pitchFamily="18" charset="0"/>
                <a:cs typeface="Times New Roman" panose="02020603050405020304" pitchFamily="18" charset="0"/>
              </a:rPr>
              <a:t>THANK YOU</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72194"/>
            <a:ext cx="12192000" cy="2385806"/>
          </a:xfrm>
          <a:prstGeom prst="rect">
            <a:avLst/>
          </a:prstGeom>
        </p:spPr>
      </p:pic>
    </p:spTree>
    <p:extLst>
      <p:ext uri="{BB962C8B-B14F-4D97-AF65-F5344CB8AC3E}">
        <p14:creationId xmlns:p14="http://schemas.microsoft.com/office/powerpoint/2010/main" val="3338012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511</Words>
  <Application>Microsoft Macintosh PowerPoint</Application>
  <PresentationFormat>Widescreen</PresentationFormat>
  <Paragraphs>54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 </vt:lpstr>
      <vt:lpstr> </vt:lpstr>
      <vt:lpstr> </vt:lpstr>
      <vt:lpstr> </vt:lpstr>
      <vt:lpstr> </vt:lpstr>
      <vt:lpstr> </vt:lpstr>
      <vt:lpstr> </vt:lpstr>
      <vt:lpstr> </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SM-M325F</dc:creator>
  <cp:lastModifiedBy>Stanley Radiology</cp:lastModifiedBy>
  <cp:revision>26</cp:revision>
  <dcterms:created xsi:type="dcterms:W3CDTF">2022-11-06T22:52:29Z</dcterms:created>
  <dcterms:modified xsi:type="dcterms:W3CDTF">2024-05-15T04:33:37Z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aabf158e697041a7922228ab9d4d80a8</vt:lpwstr>
  </property>
  <property fmtid="{D5CDD505-2E9C-101B-9397-08002B2CF9AE}" pid="3" name="KSOProductBuildVer">
    <vt:lpwstr>1033-11.2.0.11380</vt:lpwstr>
  </property>
</Properties>
</file>