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FF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DWORKSANN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3139" autoAdjust="0"/>
  </p:normalViewPr>
  <p:slideViewPr>
    <p:cSldViewPr>
      <p:cViewPr varScale="1">
        <p:scale>
          <a:sx n="135" d="100"/>
          <a:sy n="135" d="100"/>
        </p:scale>
        <p:origin x="976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7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4873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fld id="{BF5E02C7-46D3-8E40-A7D7-D80FC325A219}" type="datetimeFigureOut">
              <a:rPr lang="en-US"/>
              <a:t>5/15/24</a:t>
            </a:fld>
            <a:endParaRPr lang="en-US"/>
          </a:p>
        </p:txBody>
      </p:sp>
      <p:sp>
        <p:nvSpPr>
          <p:cNvPr id="104873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104874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4874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4874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46A8A7-6694-8C4F-BA80-974132CC0989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3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104863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</p:spPr>
        <p:txBody>
          <a:bodyPr/>
          <a:lstStyle>
            <a:lvl1pPr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1pPr>
            <a:lvl2pPr marL="742950" indent="-285750"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2pPr>
            <a:lvl3pPr marL="1143000" indent="-228600"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3pPr>
            <a:lvl4pPr marL="1600200" indent="-228600"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4pPr>
            <a:lvl5pPr marL="2057400" indent="-228600"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9pPr>
          </a:lstStyle>
          <a:p>
            <a:fld id="{61109453-6353-F948-92B0-8EE9E116AD39}" type="slidenum">
              <a:rPr lang="en-US" altLang="en-US" sz="1200" smtClean="0"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486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8DBEEBE-559A-1049-8D65-F0E8A5F5D128}" type="slidenum">
              <a:rPr lang="en-US" altLang="en-US" smtClean="0">
                <a:solidFill>
                  <a:schemeClr val="bg1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58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C069462E-7B3A-E14F-987C-DA80026695C7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CD0A1B26-711E-AC45-882A-1350AA34CB87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27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E8FF387B-9AD8-AC4D-BCC0-943DE44EBF0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7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C0CD417F-F4D2-2A4B-A4D2-4A83A7A1736E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0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0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7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0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BB7C2BF1-8F93-E641-8236-3B05A8443D8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4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ABCAE575-B4E4-8043-BA64-1FEF39C7B848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01DD13EA-1BB6-1148-AEEA-F89986DF4399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32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B5FCA4D-F29F-DF4F-97E3-209975D4955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1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104871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CD537C79-9E0E-D54B-B26B-7C3E62E55555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9E38C57B-2131-9D44-9D2F-AA7B4CC0324F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1D08501-AEAA-BD4E-AA45-88A5D24C77BD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1"/>
          <p:cNvSpPr>
            <a:spLocks noGrp="1"/>
          </p:cNvSpPr>
          <p:nvPr>
            <p:ph type="title" sz="quarter"/>
          </p:nvPr>
        </p:nvSpPr>
        <p:spPr>
          <a:xfrm>
            <a:off x="533400" y="79773"/>
            <a:ext cx="8001000" cy="9834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70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143000"/>
            <a:ext cx="3924300" cy="1657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0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143000"/>
            <a:ext cx="3924300" cy="1657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05" name="Content Placeholder 4"/>
          <p:cNvSpPr>
            <a:spLocks noGrp="1"/>
          </p:cNvSpPr>
          <p:nvPr>
            <p:ph sz="quarter" idx="3"/>
          </p:nvPr>
        </p:nvSpPr>
        <p:spPr>
          <a:xfrm>
            <a:off x="533400" y="2914650"/>
            <a:ext cx="3924300" cy="1657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0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2914650"/>
            <a:ext cx="3924300" cy="1657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0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8A3F8A07-7033-D444-A4FF-CC6FEA31E64F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85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4857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4857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4858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</a:defRPr>
            </a:lvl1pPr>
          </a:lstStyle>
          <a:p>
            <a:fld id="{0669001C-297E-BE41-A8D3-43859D07C28F}" type="slidenum">
              <a:rPr lang="en-US" altLang="en-US"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3"/>
          <p:cNvSpPr>
            <a:spLocks noGrp="1"/>
          </p:cNvSpPr>
          <p:nvPr>
            <p:ph type="ctrTitle"/>
          </p:nvPr>
        </p:nvSpPr>
        <p:spPr>
          <a:xfrm>
            <a:off x="518602" y="1581401"/>
            <a:ext cx="8103394" cy="1604010"/>
          </a:xfrm>
        </p:spPr>
        <p:txBody>
          <a:bodyPr/>
          <a:lstStyle/>
          <a:p>
            <a:r>
              <a:rPr lang="en-IN" altLang="en-US" sz="3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Wiring the route : Decoding the </a:t>
            </a:r>
            <a:r>
              <a:rPr lang="en-IN" altLang="en-US" sz="30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perineural</a:t>
            </a:r>
            <a:r>
              <a:rPr lang="en-IN" altLang="en-US" sz="3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spread in head and neck </a:t>
            </a:r>
            <a:r>
              <a:rPr lang="en-IN" altLang="en-US" sz="30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tumors</a:t>
            </a:r>
            <a:endParaRPr lang="en-IN" altLang="en-US" sz="3000" b="1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  <p:pic>
        <p:nvPicPr>
          <p:cNvPr id="209715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0599" cy="1754918"/>
          </a:xfrm>
          <a:prstGeom prst="rect">
            <a:avLst/>
          </a:prstGeom>
        </p:spPr>
      </p:pic>
      <p:sp>
        <p:nvSpPr>
          <p:cNvPr id="1048587" name="TextBox 4"/>
          <p:cNvSpPr txBox="1"/>
          <p:nvPr/>
        </p:nvSpPr>
        <p:spPr>
          <a:xfrm>
            <a:off x="607486" y="2896140"/>
            <a:ext cx="8014510" cy="9550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IN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Abstract ID:</a:t>
            </a:r>
          </a:p>
          <a:p>
            <a:pPr>
              <a:spcAft>
                <a:spcPts val="1200"/>
              </a:spcAft>
            </a:pPr>
            <a:r>
              <a:rPr lang="en-IN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Presenting author:</a:t>
            </a:r>
            <a:r>
              <a:rPr lang="en-IN" altLang="en-US" sz="2400" b="1" dirty="0">
                <a:solidFill>
                  <a:srgbClr val="FFFF00"/>
                </a:solidFill>
              </a:rPr>
              <a:t> </a:t>
            </a:r>
            <a:endParaRPr lang="en-IN" sz="2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097153" name="Picture 6"/>
          <p:cNvPicPr>
            <a:picLocks noChangeAspect="1"/>
          </p:cNvPicPr>
          <p:nvPr/>
        </p:nvPicPr>
        <p:blipFill rotWithShape="1">
          <a:blip r:embed="rId3"/>
          <a:srcRect t="55211" b="7008"/>
          <a:stretch>
            <a:fillRect/>
          </a:stretch>
        </p:blipFill>
        <p:spPr>
          <a:xfrm>
            <a:off x="30532" y="4011910"/>
            <a:ext cx="9110067" cy="11034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04876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LEARNING OBJECTIVES</a:t>
            </a:r>
          </a:p>
        </p:txBody>
      </p:sp>
      <p:sp>
        <p:nvSpPr>
          <p:cNvPr id="1048594" name="Content Placeholder 104876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Clinical &amp; Imaging concepts of perineurial spread</a:t>
            </a:r>
            <a:endParaRPr lang="en-US" sz="2000"/>
          </a:p>
          <a:p>
            <a:r>
              <a:rPr lang="en-US" sz="2400"/>
              <a:t>Cranial nerve anatomy</a:t>
            </a:r>
            <a:endParaRPr lang="en-US" sz="2000"/>
          </a:p>
          <a:p>
            <a:r>
              <a:rPr lang="en-US" sz="2400"/>
              <a:t>MRI /CT protocol</a:t>
            </a:r>
            <a:endParaRPr lang="en-US" sz="2000"/>
          </a:p>
          <a:p>
            <a:r>
              <a:rPr lang="en-US" sz="2400"/>
              <a:t>MRI/CT signs of perineural spread</a:t>
            </a:r>
            <a:endParaRPr lang="en-US" sz="2000"/>
          </a:p>
          <a:p>
            <a:r>
              <a:rPr lang="en-US" sz="2400"/>
              <a:t>Common malignancies</a:t>
            </a:r>
            <a:endParaRPr lang="en-US" sz="2000"/>
          </a:p>
          <a:p>
            <a:r>
              <a:rPr lang="en-US" sz="2400">
                <a:solidFill>
                  <a:schemeClr val="tx1"/>
                </a:solidFill>
                <a:latin typeface="+mn-lt"/>
                <a:ea typeface="+mn-ea"/>
              </a:rPr>
              <a:t>Case studies with Radpath correlation</a:t>
            </a:r>
            <a:endParaRPr lang="en-US" sz="2800" b="0" i="0" u="none" strike="noStrike" cap="none" spc="0" normalizeH="0" baseline="0">
              <a:solidFill>
                <a:schemeClr val="tx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5"/>
          <p:cNvSpPr>
            <a:spLocks noGrp="1"/>
          </p:cNvSpPr>
          <p:nvPr>
            <p:ph type="title"/>
          </p:nvPr>
        </p:nvSpPr>
        <p:spPr>
          <a:xfrm>
            <a:off x="785786" y="1"/>
            <a:ext cx="7901014" cy="714361"/>
          </a:xfrm>
        </p:spPr>
        <p:txBody>
          <a:bodyPr/>
          <a:lstStyle/>
          <a:p>
            <a:r>
              <a:rPr lang="en-IN" sz="4000" dirty="0">
                <a:solidFill>
                  <a:srgbClr val="00B0F0"/>
                </a:solidFill>
              </a:rPr>
              <a:t>BACKGROUND</a:t>
            </a:r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>
          <a:xfrm>
            <a:off x="178563" y="1120975"/>
            <a:ext cx="8786874" cy="4643452"/>
          </a:xfrm>
        </p:spPr>
        <p:txBody>
          <a:bodyPr>
            <a:noAutofit/>
          </a:bodyPr>
          <a:lstStyle/>
          <a:p>
            <a:pPr algn="just">
              <a:buFont typeface="Wingdings" panose="05000000000000000000" charset="0"/>
              <a:buChar char="Ø"/>
            </a:pP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Growth along nerves - A distinctive feature of head and neck </a:t>
            </a:r>
            <a:r>
              <a:rPr lang="en-IN" alt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maliganancies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- occurs in 2 forms : </a:t>
            </a:r>
            <a:r>
              <a:rPr lang="en-US" sz="18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Perineural </a:t>
            </a:r>
            <a:r>
              <a:rPr lang="en-US" sz="1800" b="1" dirty="0" err="1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tumour</a:t>
            </a:r>
            <a:r>
              <a:rPr lang="en-US" sz="18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spread (PNS</a:t>
            </a:r>
            <a:r>
              <a:rPr lang="en-IN" altLang="en-US" sz="18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/PNTS</a:t>
            </a:r>
            <a:r>
              <a:rPr lang="en-US" sz="18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)</a:t>
            </a:r>
            <a:r>
              <a:rPr lang="en-US" sz="1800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IN" altLang="en-US" sz="1800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and </a:t>
            </a:r>
            <a:r>
              <a:rPr lang="en-IN" altLang="en-US" sz="18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Perineural invasion/ infiltration (PNI)</a:t>
            </a:r>
            <a:endParaRPr sz="2000"/>
          </a:p>
          <a:p>
            <a:pPr algn="just">
              <a:buFont typeface="Wingdings" panose="05000000000000000000" charset="0"/>
              <a:buChar char="Ø"/>
            </a:pPr>
            <a:r>
              <a:rPr lang="en-IN" alt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PNS and PNI 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- pathologically distinct entities, but often </a:t>
            </a:r>
            <a:r>
              <a:rPr lang="en-IN" alt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indistinguisable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on imaging, hence used </a:t>
            </a:r>
            <a:r>
              <a:rPr lang="en-IN" alt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interchangebly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in literature</a:t>
            </a:r>
            <a:endParaRPr sz="2000"/>
          </a:p>
          <a:p>
            <a:pPr algn="just">
              <a:buFont typeface="Wingdings" panose="05000000000000000000" charset="0"/>
              <a:buChar char="Ø"/>
            </a:pPr>
            <a:r>
              <a:rPr lang="en-IN" alt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PNS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→ Extension of tumour along a nerve, and may reach a significant distance from primary lesion site,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sz="18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most frequently along </a:t>
            </a:r>
            <a:r>
              <a:rPr lang="en-IN" altLang="en-US" sz="18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trigeminal (</a:t>
            </a:r>
            <a:r>
              <a:rPr lang="en-US" sz="18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maxillary, </a:t>
            </a:r>
            <a:r>
              <a:rPr lang="en-US" sz="1800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mandibular</a:t>
            </a:r>
            <a:r>
              <a:rPr lang="en-IN" altLang="en-US" sz="18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) </a:t>
            </a:r>
            <a:r>
              <a:rPr lang="en-US" sz="18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and facial nerves </a:t>
            </a:r>
            <a:endParaRPr lang="en-IN" altLang="en-US" sz="2000" dirty="0">
              <a:solidFill>
                <a:srgbClr val="FFC000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pPr algn="just">
              <a:buFont typeface="Wingdings" panose="05000000000000000000" charset="0"/>
              <a:buChar char="Ø"/>
            </a:pPr>
            <a:r>
              <a:rPr lang="en-IN" altLang="en-US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PNI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→ Neoplastic infiltration of a nerve at original tumour sit</a:t>
            </a:r>
            <a:endParaRPr lang="en-US" sz="2000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pPr algn="just">
              <a:buFont typeface="Wingdings" panose="05000000000000000000" charset="0"/>
              <a:buChar char="Ø"/>
            </a:pP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Imaging plays c</a:t>
            </a:r>
            <a:r>
              <a:rPr 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ritical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role in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assessment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of </a:t>
            </a:r>
            <a:r>
              <a:rPr lang="en-IN" alt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PNS/PNI</a:t>
            </a: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in head and neck </a:t>
            </a:r>
            <a:r>
              <a:rPr lang="en-US" sz="18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tumours</a:t>
            </a:r>
            <a:endParaRPr 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</p:txBody>
      </p:sp>
      <p:pic>
        <p:nvPicPr>
          <p:cNvPr id="2097154" name="Picture 1"/>
          <p:cNvPicPr>
            <a:picLocks noChangeAspect="1"/>
          </p:cNvPicPr>
          <p:nvPr/>
        </p:nvPicPr>
        <p:blipFill rotWithShape="1">
          <a:blip r:embed="rId2" cstate="print"/>
          <a:srcRect b="40458"/>
          <a:stretch>
            <a:fillRect/>
          </a:stretch>
        </p:blipFill>
        <p:spPr>
          <a:xfrm>
            <a:off x="7968191" y="14401"/>
            <a:ext cx="1175809" cy="5555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>
          <a:xfrm>
            <a:off x="173355" y="402431"/>
            <a:ext cx="4380548" cy="620078"/>
          </a:xfrm>
          <a:ln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 fontScale="90476"/>
          </a:bodyPr>
          <a:lstStyle/>
          <a:p>
            <a:pPr algn="ctr"/>
            <a:r>
              <a:rPr lang="en-IN" altLang="en-US" sz="2100" b="1" u="sng" dirty="0">
                <a:solidFill>
                  <a:srgbClr val="00B0F0"/>
                </a:solidFill>
                <a:latin typeface="Book Antiqua" panose="02040602050305030304" charset="0"/>
                <a:cs typeface="Book Antiqua" panose="02040602050305030304" charset="0"/>
              </a:rPr>
              <a:t>PNS/PNI </a:t>
            </a:r>
            <a:r>
              <a:rPr lang="en-US" sz="2100" b="1" u="sng" dirty="0">
                <a:solidFill>
                  <a:srgbClr val="00B0F0"/>
                </a:solidFill>
                <a:latin typeface="Book Antiqua" panose="02040602050305030304" charset="0"/>
                <a:cs typeface="Book Antiqua" panose="02040602050305030304" charset="0"/>
              </a:rPr>
              <a:t>in Head and Neck Cancers: Histologic Type</a:t>
            </a:r>
            <a:r>
              <a:rPr lang="en-IN" altLang="en-US" sz="2100" b="1" u="sng" dirty="0">
                <a:solidFill>
                  <a:srgbClr val="00B0F0"/>
                </a:solidFill>
                <a:latin typeface="Book Antiqua" panose="02040602050305030304" charset="0"/>
                <a:cs typeface="Book Antiqua" panose="02040602050305030304" charset="0"/>
              </a:rPr>
              <a:t>s</a:t>
            </a:r>
          </a:p>
        </p:txBody>
      </p:sp>
      <p:sp>
        <p:nvSpPr>
          <p:cNvPr id="1048598" name="Text Box 3"/>
          <p:cNvSpPr txBox="1"/>
          <p:nvPr/>
        </p:nvSpPr>
        <p:spPr>
          <a:xfrm>
            <a:off x="83344" y="1077278"/>
            <a:ext cx="4561046" cy="3977641"/>
          </a:xfrm>
          <a:prstGeom prst="rect">
            <a:avLst/>
          </a:prstGeom>
          <a:noFill/>
          <a:ln w="28575">
            <a:solidFill>
              <a:schemeClr val="tx2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 marL="257175" indent="-257175" algn="just">
              <a:buFont typeface="Wingdings" panose="05000000000000000000" charset="0"/>
              <a:buChar char="ü"/>
            </a:pPr>
            <a:r>
              <a:rPr 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S</a:t>
            </a:r>
            <a:r>
              <a:rPr lang="en-IN" altLang="en-US" sz="15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quamous</a:t>
            </a:r>
            <a:r>
              <a:rPr lang="en-IN" alt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cell carcinoma (S</a:t>
            </a:r>
            <a:r>
              <a:rPr 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CC</a:t>
            </a:r>
            <a:r>
              <a:rPr lang="en-IN" alt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A)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both mucosal and </a:t>
            </a:r>
            <a:r>
              <a:rPr lang="en-IN" altLang="en-US" sz="15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cutaneous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- 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Most prevalent </a:t>
            </a:r>
            <a:r>
              <a:rPr lang="en-US" sz="15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histologic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subtype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-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accounting for largest number of cases of 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PNS/PNI</a:t>
            </a:r>
          </a:p>
          <a:p>
            <a:pPr marL="257175" indent="-257175" algn="just">
              <a:buFont typeface="Wingdings" panose="05000000000000000000" charset="0"/>
              <a:buChar char="v"/>
            </a:pPr>
            <a:r>
              <a:rPr 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Higher rates of </a:t>
            </a:r>
            <a:r>
              <a:rPr lang="en-IN" alt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PNS/PNI</a:t>
            </a:r>
            <a:r>
              <a:rPr 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(2%–30%) seen in </a:t>
            </a:r>
            <a:r>
              <a:rPr lang="en-IN" alt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mucosal </a:t>
            </a:r>
            <a:r>
              <a:rPr 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SCCA </a:t>
            </a:r>
            <a:r>
              <a:rPr lang="en-IN" alt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of </a:t>
            </a:r>
            <a:r>
              <a:rPr 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oral cavity</a:t>
            </a:r>
            <a:r>
              <a:rPr lang="en-IN" alt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, </a:t>
            </a:r>
            <a:r>
              <a:rPr lang="en-IN" altLang="en-US" sz="1500" b="1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hypopharynx</a:t>
            </a:r>
            <a:r>
              <a:rPr 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and larynx, compared </a:t>
            </a:r>
            <a:r>
              <a:rPr lang="en-IN" alt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to</a:t>
            </a:r>
            <a:r>
              <a:rPr 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500" b="1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cutaneous</a:t>
            </a:r>
            <a:r>
              <a:rPr lang="en-IN" alt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origin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Adenoid cystic carcinoma</a:t>
            </a:r>
            <a:r>
              <a:rPr lang="en-US" sz="15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of minor and major salivary gland - 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Highest association with 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PNS 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(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up to 50 -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60%)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US" sz="15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Mucoe</a:t>
            </a:r>
            <a:r>
              <a:rPr lang="en-US" sz="1500" b="1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pidermoid</a:t>
            </a:r>
            <a:r>
              <a:rPr 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carcinoma</a:t>
            </a:r>
            <a:r>
              <a:rPr lang="en-IN" alt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of salivary glands</a:t>
            </a:r>
            <a:r>
              <a:rPr lang="en-US" sz="15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-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high association with 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PNS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IN" altLang="en-US" sz="1500" b="1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Cutaneous</a:t>
            </a:r>
            <a:r>
              <a:rPr lang="en-IN" alt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malignancy</a:t>
            </a:r>
            <a:r>
              <a:rPr lang="en-IN" alt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-Basal cell carcinoma and </a:t>
            </a:r>
            <a:r>
              <a:rPr 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Melanoma</a:t>
            </a:r>
            <a:r>
              <a:rPr lang="en-IN" alt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(</a:t>
            </a:r>
            <a:r>
              <a:rPr lang="en-US" sz="15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desmoplastic</a:t>
            </a:r>
            <a:r>
              <a:rPr 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variant</a:t>
            </a:r>
            <a:r>
              <a:rPr lang="en-IN" alt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)</a:t>
            </a:r>
            <a:endParaRPr lang="en-IN" altLang="en-US" sz="1500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US" sz="15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Lymphoma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- </a:t>
            </a:r>
            <a:r>
              <a:rPr 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Usually advanced cases of 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NHL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IN" altLang="en-US" sz="15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Rhabdomyosarcoma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IN" alt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Inflammatory </a:t>
            </a:r>
            <a:r>
              <a:rPr lang="en-IN" altLang="en-US" sz="15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myofibroblastic</a:t>
            </a:r>
            <a:r>
              <a:rPr lang="en-IN" alt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tumour (IMT)</a:t>
            </a:r>
          </a:p>
        </p:txBody>
      </p:sp>
      <p:sp>
        <p:nvSpPr>
          <p:cNvPr id="1048599" name="Title 1"/>
          <p:cNvSpPr>
            <a:spLocks noGrp="1"/>
          </p:cNvSpPr>
          <p:nvPr/>
        </p:nvSpPr>
        <p:spPr>
          <a:xfrm>
            <a:off x="4644390" y="587693"/>
            <a:ext cx="4458176" cy="436245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altLang="en-US" sz="2100" b="1" u="sng" dirty="0">
                <a:solidFill>
                  <a:srgbClr val="00B0F0"/>
                </a:solidFill>
                <a:latin typeface="Book Antiqua" panose="02040602050305030304" charset="0"/>
                <a:cs typeface="Book Antiqua" panose="02040602050305030304" charset="0"/>
              </a:rPr>
              <a:t>Clinical presentation </a:t>
            </a:r>
          </a:p>
        </p:txBody>
      </p:sp>
      <p:sp>
        <p:nvSpPr>
          <p:cNvPr id="1048600" name="Text Box 5"/>
          <p:cNvSpPr txBox="1"/>
          <p:nvPr/>
        </p:nvSpPr>
        <p:spPr>
          <a:xfrm>
            <a:off x="4722019" y="3341370"/>
            <a:ext cx="4380548" cy="1691641"/>
          </a:xfrm>
          <a:prstGeom prst="rect">
            <a:avLst/>
          </a:prstGeom>
          <a:noFill/>
          <a:ln w="31750">
            <a:solidFill>
              <a:schemeClr val="tx2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 marL="257175" indent="-257175" algn="just">
              <a:buFont typeface="Wingdings" panose="05000000000000000000" charset="0"/>
              <a:buChar char="Ø"/>
            </a:pP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CECT - better for </a:t>
            </a:r>
            <a:r>
              <a:rPr lang="en-IN" altLang="en-US" sz="15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delineationof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involvement of bone and neural </a:t>
            </a:r>
            <a:r>
              <a:rPr lang="en-IN" altLang="en-US" sz="15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foraminal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widening/erosion</a:t>
            </a:r>
          </a:p>
          <a:p>
            <a:pPr marL="257175" indent="-257175" algn="just">
              <a:buFont typeface="Wingdings" panose="05000000000000000000" charset="0"/>
              <a:buChar char="Ø"/>
            </a:pP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CEMRI - </a:t>
            </a:r>
            <a:r>
              <a:rPr lang="en-IN" altLang="en-US" sz="15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Modality of choice</a:t>
            </a: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for direct demonstration of PNS and PNI</a:t>
            </a:r>
          </a:p>
          <a:p>
            <a:pPr marL="257175" indent="-257175" algn="just">
              <a:buFont typeface="Wingdings" panose="05000000000000000000" charset="0"/>
              <a:buChar char="Ø"/>
            </a:pPr>
            <a:r>
              <a:rPr lang="en-IN" sz="1500" b="1" dirty="0">
                <a:solidFill>
                  <a:srgbClr val="FFC000"/>
                </a:solidFill>
                <a:latin typeface="Book Antiqua" panose="02040602050305030304" charset="0"/>
                <a:ea typeface="Times New Roman" panose="02020603050405020304" pitchFamily="18" charset="0"/>
                <a:cs typeface="Book Antiqua" panose="02040602050305030304" charset="0"/>
                <a:sym typeface="+mn-ea"/>
              </a:rPr>
              <a:t>T1 fat saturated contrast enhanced MRI images - best for evaluation of PNTS</a:t>
            </a:r>
            <a:endParaRPr lang="en-US" sz="1500" b="1" dirty="0">
              <a:solidFill>
                <a:srgbClr val="FFC000"/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pPr marL="257175" indent="-257175" algn="just">
              <a:buFont typeface="Wingdings" panose="05000000000000000000" charset="0"/>
              <a:buChar char="Ø"/>
            </a:pPr>
            <a:r>
              <a:rPr lang="en-IN" altLang="en-US" sz="15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FDG-PETCT- Useful for distant metastatic PNS</a:t>
            </a:r>
          </a:p>
        </p:txBody>
      </p:sp>
      <p:sp>
        <p:nvSpPr>
          <p:cNvPr id="1048601" name="Title 1"/>
          <p:cNvSpPr>
            <a:spLocks noGrp="1"/>
          </p:cNvSpPr>
          <p:nvPr/>
        </p:nvSpPr>
        <p:spPr>
          <a:xfrm>
            <a:off x="4762976" y="3011329"/>
            <a:ext cx="4339590" cy="280035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altLang="en-US" sz="2100" b="1" u="sng" dirty="0">
                <a:solidFill>
                  <a:srgbClr val="00B0F0"/>
                </a:solidFill>
                <a:latin typeface="Book Antiqua" panose="02040602050305030304" charset="0"/>
                <a:cs typeface="Book Antiqua" panose="02040602050305030304" charset="0"/>
              </a:rPr>
              <a:t>Imaging modalities </a:t>
            </a:r>
          </a:p>
        </p:txBody>
      </p:sp>
      <p:sp>
        <p:nvSpPr>
          <p:cNvPr id="1048602" name="Text Box 7"/>
          <p:cNvSpPr txBox="1"/>
          <p:nvPr/>
        </p:nvSpPr>
        <p:spPr>
          <a:xfrm>
            <a:off x="4722019" y="1022195"/>
            <a:ext cx="4380548" cy="1869440"/>
          </a:xfrm>
          <a:prstGeom prst="rect">
            <a:avLst/>
          </a:prstGeom>
          <a:noFill/>
          <a:ln w="31750">
            <a:solidFill>
              <a:schemeClr val="tx2"/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 marL="257175" indent="-257175" algn="just">
              <a:buFont typeface="Wingdings" panose="05000000000000000000" charset="0"/>
              <a:buChar char="ü"/>
            </a:pP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P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NS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- </a:t>
            </a:r>
            <a:r>
              <a:rPr 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asymptomatic in </a:t>
            </a:r>
            <a:r>
              <a:rPr lang="en-IN" alt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30 - </a:t>
            </a:r>
            <a:r>
              <a:rPr 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40%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of patients with radiographic evidence of disease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Symptoms are specific to 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PNS 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in a particular cranial nerve distribution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US" sz="1200" b="1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C</a:t>
            </a:r>
            <a:r>
              <a:rPr lang="en-IN" altLang="en-US" sz="1200" b="1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N</a:t>
            </a:r>
            <a:r>
              <a:rPr lang="en-US" sz="1200" b="1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 V</a:t>
            </a:r>
            <a:r>
              <a:rPr lang="en-IN" altLang="en-US" sz="1200" b="1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 and branches</a:t>
            </a:r>
            <a:r>
              <a:rPr lang="en-IN" altLang="en-US" sz="1200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→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facial pain, burning, </a:t>
            </a:r>
            <a:r>
              <a:rPr lang="en-US" sz="12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formication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or numbness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IN" altLang="en-US" sz="1200" b="1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CN</a:t>
            </a:r>
            <a:r>
              <a:rPr lang="en-US" sz="1200" b="1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 VII</a:t>
            </a:r>
            <a:r>
              <a:rPr lang="en-IN" altLang="en-US" sz="1200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→ 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facial weakness and droop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IN" altLang="en-US" sz="1200" b="1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M</a:t>
            </a:r>
            <a:r>
              <a:rPr lang="en-US" sz="1200" b="1" dirty="0" err="1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andibular</a:t>
            </a:r>
            <a:r>
              <a:rPr lang="en-US" sz="1200" b="1" dirty="0">
                <a:solidFill>
                  <a:srgbClr val="FFFF00"/>
                </a:solidFill>
                <a:latin typeface="Book Antiqua" panose="02040602050305030304" charset="0"/>
                <a:cs typeface="Book Antiqua" panose="02040602050305030304" charset="0"/>
              </a:rPr>
              <a:t> nerve (V3)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→ d</a:t>
            </a:r>
            <a:r>
              <a:rPr lang="en-US" sz="12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ifficulty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chewing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IN" alt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CN</a:t>
            </a:r>
            <a:r>
              <a:rPr 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XII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→ 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tongue atrophy</a:t>
            </a:r>
          </a:p>
          <a:p>
            <a:pPr marL="257175" indent="-257175" algn="just">
              <a:buFont typeface="Wingdings" panose="05000000000000000000" charset="0"/>
              <a:buChar char="ü"/>
            </a:pPr>
            <a:r>
              <a:rPr lang="en-IN" alt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CN</a:t>
            </a:r>
            <a:r>
              <a:rPr 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X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→ 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vocal cord paralysis</a:t>
            </a:r>
          </a:p>
        </p:txBody>
      </p:sp>
      <p:pic>
        <p:nvPicPr>
          <p:cNvPr id="2097155" name="Picture 1"/>
          <p:cNvPicPr>
            <a:picLocks noChangeAspect="1"/>
          </p:cNvPicPr>
          <p:nvPr/>
        </p:nvPicPr>
        <p:blipFill rotWithShape="1">
          <a:blip r:embed="rId2" cstate="print"/>
          <a:srcRect b="40458"/>
          <a:stretch>
            <a:fillRect/>
          </a:stretch>
        </p:blipFill>
        <p:spPr>
          <a:xfrm>
            <a:off x="7968191" y="14401"/>
            <a:ext cx="1175809" cy="5555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6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/>
          <a:lstStyle/>
          <a:p>
            <a:r>
              <a:rPr lang="en-IN" altLang="en-US" sz="32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Imaging Findings of </a:t>
            </a:r>
            <a:r>
              <a:rPr lang="en-IN" altLang="en-US" sz="3200" b="1" dirty="0" err="1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Perineural</a:t>
            </a:r>
            <a:r>
              <a:rPr lang="en-IN" altLang="en-US" sz="32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 spread</a:t>
            </a:r>
            <a:endParaRPr lang="en-IN" sz="3200" dirty="0"/>
          </a:p>
        </p:txBody>
      </p:sp>
      <p:sp>
        <p:nvSpPr>
          <p:cNvPr id="1048612" name="Text Placeholder 7"/>
          <p:cNvSpPr>
            <a:spLocks noGrp="1"/>
          </p:cNvSpPr>
          <p:nvPr>
            <p:ph type="body" idx="1"/>
          </p:nvPr>
        </p:nvSpPr>
        <p:spPr>
          <a:ln w="28575">
            <a:solidFill>
              <a:schemeClr val="tx2">
                <a:lumMod val="75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softEdge rad="12700"/>
          </a:effectLst>
        </p:spPr>
        <p:txBody>
          <a:bodyPr/>
          <a:lstStyle/>
          <a:p>
            <a:r>
              <a:rPr lang="en-IN" dirty="0">
                <a:solidFill>
                  <a:srgbClr val="FFFF00"/>
                </a:solidFill>
              </a:rPr>
              <a:t>        Direct signs</a:t>
            </a:r>
          </a:p>
        </p:txBody>
      </p:sp>
      <p:sp>
        <p:nvSpPr>
          <p:cNvPr id="1048613" name="Content Placeholder 4"/>
          <p:cNvSpPr>
            <a:spLocks noGrp="1"/>
          </p:cNvSpPr>
          <p:nvPr>
            <p:ph sz="half" idx="2"/>
          </p:nvPr>
        </p:nvSpPr>
        <p:spPr>
          <a:xfrm>
            <a:off x="500034" y="1631156"/>
            <a:ext cx="3971924" cy="3512344"/>
          </a:xfrm>
          <a:ln w="19050">
            <a:solidFill>
              <a:schemeClr val="tx2"/>
            </a:solidFill>
          </a:ln>
          <a:effectLst/>
        </p:spPr>
        <p:txBody>
          <a:bodyPr/>
          <a:lstStyle/>
          <a:p>
            <a:pPr lvl="0"/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Diffuse or nodular thickening/ enlargement of nerve</a:t>
            </a:r>
          </a:p>
          <a:p>
            <a:pPr lvl="0"/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Enhancement of nerve</a:t>
            </a:r>
          </a:p>
          <a:p>
            <a:pPr lvl="0"/>
            <a:r>
              <a:rPr lang="en-IN" sz="1800" dirty="0">
                <a:solidFill>
                  <a:srgbClr val="00B0F0"/>
                </a:solidFill>
              </a:rPr>
              <a:t>Widening/ enlargement of neural foramina</a:t>
            </a:r>
          </a:p>
          <a:p>
            <a:pPr lvl="0"/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Bony erosion/ destruction at foramina</a:t>
            </a:r>
          </a:p>
          <a:p>
            <a:pPr lvl="0"/>
            <a:r>
              <a:rPr lang="en-IN" sz="1800" dirty="0">
                <a:solidFill>
                  <a:srgbClr val="FF0000"/>
                </a:solidFill>
              </a:rPr>
              <a:t>Obliteration of </a:t>
            </a:r>
            <a:r>
              <a:rPr lang="en-IN" sz="1800" dirty="0" err="1">
                <a:solidFill>
                  <a:srgbClr val="FF0000"/>
                </a:solidFill>
              </a:rPr>
              <a:t>juxtraforaminal</a:t>
            </a:r>
            <a:r>
              <a:rPr lang="en-IN" sz="1800" dirty="0">
                <a:solidFill>
                  <a:srgbClr val="FF0000"/>
                </a:solidFill>
              </a:rPr>
              <a:t> fat plane/fat pad</a:t>
            </a:r>
          </a:p>
          <a:p>
            <a:pPr lvl="0"/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Intracranial spread through skull base</a:t>
            </a:r>
          </a:p>
          <a:p>
            <a:endParaRPr lang="en-IN" sz="1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48614" name="Text Placeholder 8"/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2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IN" dirty="0">
                <a:solidFill>
                  <a:srgbClr val="FFFF00"/>
                </a:solidFill>
              </a:rPr>
              <a:t>Indirect signs</a:t>
            </a:r>
          </a:p>
        </p:txBody>
      </p:sp>
      <p:sp>
        <p:nvSpPr>
          <p:cNvPr id="1048615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1631156"/>
            <a:ext cx="4043363" cy="3512344"/>
          </a:xfrm>
          <a:ln w="19050"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pPr lvl="0"/>
            <a:r>
              <a:rPr lang="en-IN" sz="18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Denervation</a:t>
            </a:r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atrophy in supplied muscles (in chronic phase)</a:t>
            </a:r>
          </a:p>
          <a:p>
            <a:pPr lvl="0"/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Change in signal and enhancement in supplied muscles</a:t>
            </a:r>
          </a:p>
          <a:p>
            <a:pPr lvl="0"/>
            <a:r>
              <a:rPr lang="en-IN" sz="1800" dirty="0" err="1">
                <a:solidFill>
                  <a:srgbClr val="FF0000"/>
                </a:solidFill>
              </a:rPr>
              <a:t>Denervation</a:t>
            </a:r>
            <a:r>
              <a:rPr lang="en-IN" sz="1800" dirty="0">
                <a:solidFill>
                  <a:srgbClr val="FF0000"/>
                </a:solidFill>
              </a:rPr>
              <a:t> </a:t>
            </a:r>
            <a:r>
              <a:rPr lang="en-IN" sz="1800" dirty="0" err="1">
                <a:solidFill>
                  <a:srgbClr val="FF0000"/>
                </a:solidFill>
              </a:rPr>
              <a:t>edema</a:t>
            </a:r>
            <a:r>
              <a:rPr lang="en-IN" sz="1800" dirty="0">
                <a:solidFill>
                  <a:srgbClr val="FF0000"/>
                </a:solidFill>
              </a:rPr>
              <a:t> </a:t>
            </a:r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[T1 - hypo, T2/T2FS - hyper] and post contrast enhancement in muscles (in acute or </a:t>
            </a:r>
            <a:r>
              <a:rPr lang="en-IN" sz="18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subacute</a:t>
            </a:r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phase &lt; 1 month)</a:t>
            </a:r>
          </a:p>
          <a:p>
            <a:pPr lvl="0"/>
            <a:r>
              <a:rPr lang="en-IN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Atrophy with fatty replacement [T1- hyper, T2 - hyper] in muscles (in chronic phase &gt; 6 months)</a:t>
            </a:r>
          </a:p>
          <a:p>
            <a:endParaRPr lang="en-IN" sz="1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097156" name="Picture 1"/>
          <p:cNvPicPr>
            <a:picLocks noChangeAspect="1"/>
          </p:cNvPicPr>
          <p:nvPr/>
        </p:nvPicPr>
        <p:blipFill rotWithShape="1">
          <a:blip r:embed="rId2" cstate="print"/>
          <a:srcRect b="40458"/>
          <a:stretch>
            <a:fillRect/>
          </a:stretch>
        </p:blipFill>
        <p:spPr>
          <a:xfrm>
            <a:off x="7968191" y="14401"/>
            <a:ext cx="1175809" cy="5555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3"/>
          <p:cNvSpPr>
            <a:spLocks noGrp="1"/>
          </p:cNvSpPr>
          <p:nvPr>
            <p:ph type="title"/>
          </p:nvPr>
        </p:nvSpPr>
        <p:spPr>
          <a:xfrm>
            <a:off x="827584" y="67560"/>
            <a:ext cx="8783479" cy="555784"/>
          </a:xfrm>
        </p:spPr>
        <p:txBody>
          <a:bodyPr/>
          <a:lstStyle/>
          <a:p>
            <a:pPr algn="l"/>
            <a:r>
              <a:rPr lang="en-US" sz="2700" b="1" u="sng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Key points in evaluation of each nerve</a:t>
            </a:r>
            <a:r>
              <a:rPr lang="en-IN" altLang="en-US" sz="2700" b="1" u="sng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 for</a:t>
            </a:r>
            <a:br>
              <a:rPr lang="en-IN" altLang="en-US" sz="2700" b="1" u="sng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</a:br>
            <a:r>
              <a:rPr lang="en-IN" altLang="en-US" sz="27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                             </a:t>
            </a:r>
            <a:r>
              <a:rPr lang="en-IN" altLang="en-US" sz="2700" b="1" u="sng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PNS/PNI</a:t>
            </a:r>
          </a:p>
        </p:txBody>
      </p:sp>
      <p:pic>
        <p:nvPicPr>
          <p:cNvPr id="2097157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970" y="802958"/>
            <a:ext cx="8739188" cy="3917156"/>
          </a:xfrm>
          <a:prstGeom prst="rect">
            <a:avLst/>
          </a:prstGeom>
        </p:spPr>
      </p:pic>
      <p:sp>
        <p:nvSpPr>
          <p:cNvPr id="1048617" name="Text Box 6"/>
          <p:cNvSpPr txBox="1"/>
          <p:nvPr/>
        </p:nvSpPr>
        <p:spPr>
          <a:xfrm>
            <a:off x="172403" y="4720114"/>
            <a:ext cx="8783479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altLang="en-US" sz="105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Ref - </a:t>
            </a:r>
            <a:r>
              <a:rPr lang="en-IN" altLang="en-US" sz="1050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Mahajan</a:t>
            </a:r>
            <a:r>
              <a:rPr lang="en-IN" altLang="en-US" sz="105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A, </a:t>
            </a:r>
            <a:r>
              <a:rPr lang="en-IN" altLang="en-US" sz="1050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Agarwal</a:t>
            </a:r>
            <a:r>
              <a:rPr lang="en-IN" altLang="en-US" sz="105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U, PG N. Imaging Recommendations for Diagnosis, Staging, and Management of Oral Cancer. </a:t>
            </a:r>
            <a:r>
              <a:rPr lang="en-IN" altLang="en-US" sz="1050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Ind</a:t>
            </a:r>
            <a:r>
              <a:rPr lang="en-IN" altLang="en-US" sz="105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J Med </a:t>
            </a:r>
            <a:r>
              <a:rPr lang="en-IN" altLang="en-US" sz="1050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Paediatr</a:t>
            </a:r>
            <a:r>
              <a:rPr lang="en-IN" altLang="en-US" sz="105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050" dirty="0" err="1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Oncol</a:t>
            </a:r>
            <a:r>
              <a:rPr lang="en-IN" altLang="en-US" sz="105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 2023;44:150–158.</a:t>
            </a:r>
          </a:p>
        </p:txBody>
      </p:sp>
      <p:pic>
        <p:nvPicPr>
          <p:cNvPr id="2097158" name="Picture 1"/>
          <p:cNvPicPr>
            <a:picLocks noChangeAspect="1"/>
          </p:cNvPicPr>
          <p:nvPr/>
        </p:nvPicPr>
        <p:blipFill rotWithShape="1">
          <a:blip r:embed="rId3" cstate="print"/>
          <a:srcRect b="40458"/>
          <a:stretch>
            <a:fillRect/>
          </a:stretch>
        </p:blipFill>
        <p:spPr>
          <a:xfrm>
            <a:off x="7812361" y="14401"/>
            <a:ext cx="1331640" cy="629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Content Placeholder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60835" y="130174"/>
            <a:ext cx="9955213" cy="5599113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21" name="TextBox 4"/>
          <p:cNvSpPr txBox="1">
            <a:spLocks noChangeArrowheads="1"/>
          </p:cNvSpPr>
          <p:nvPr/>
        </p:nvSpPr>
        <p:spPr bwMode="auto">
          <a:xfrm>
            <a:off x="360016" y="2880519"/>
            <a:ext cx="182880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400">
                <a:solidFill>
                  <a:srgbClr val="FF0000"/>
                </a:solidFill>
              </a:rPr>
              <a:t>Pterygoplatine fossa</a:t>
            </a:r>
          </a:p>
        </p:txBody>
      </p:sp>
      <p:sp>
        <p:nvSpPr>
          <p:cNvPr id="1048622" name="TextBox 5"/>
          <p:cNvSpPr txBox="1"/>
          <p:nvPr/>
        </p:nvSpPr>
        <p:spPr>
          <a:xfrm>
            <a:off x="2658716" y="2683669"/>
            <a:ext cx="1528763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IN" sz="1400" dirty="0">
                <a:solidFill>
                  <a:schemeClr val="bg2">
                    <a:lumMod val="75000"/>
                  </a:schemeClr>
                </a:solidFill>
              </a:rPr>
              <a:t>Infratemporal</a:t>
            </a:r>
            <a:r>
              <a:rPr lang="en-IN" sz="1200" dirty="0">
                <a:solidFill>
                  <a:schemeClr val="bg2">
                    <a:lumMod val="75000"/>
                  </a:schemeClr>
                </a:solidFill>
              </a:rPr>
              <a:t> fossa</a:t>
            </a:r>
          </a:p>
        </p:txBody>
      </p:sp>
      <p:sp>
        <p:nvSpPr>
          <p:cNvPr id="1048623" name="TextBox 6"/>
          <p:cNvSpPr txBox="1">
            <a:spLocks noChangeArrowheads="1"/>
          </p:cNvSpPr>
          <p:nvPr/>
        </p:nvSpPr>
        <p:spPr bwMode="auto">
          <a:xfrm>
            <a:off x="582266" y="2091531"/>
            <a:ext cx="266700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400" dirty="0">
                <a:solidFill>
                  <a:srgbClr val="92D050"/>
                </a:solidFill>
              </a:rPr>
              <a:t>Sphenopalatine foramen</a:t>
            </a:r>
          </a:p>
        </p:txBody>
      </p:sp>
      <p:sp>
        <p:nvSpPr>
          <p:cNvPr id="1048624" name="TextBox 8"/>
          <p:cNvSpPr txBox="1">
            <a:spLocks noChangeArrowheads="1"/>
          </p:cNvSpPr>
          <p:nvPr/>
        </p:nvSpPr>
        <p:spPr bwMode="auto">
          <a:xfrm>
            <a:off x="1744316" y="1747044"/>
            <a:ext cx="213360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400" dirty="0">
                <a:solidFill>
                  <a:srgbClr val="FFFF00"/>
                </a:solidFill>
              </a:rPr>
              <a:t>Pterygomaxillary fissure</a:t>
            </a:r>
          </a:p>
        </p:txBody>
      </p:sp>
      <p:cxnSp>
        <p:nvCxnSpPr>
          <p:cNvPr id="3145728" name="Straight Connector 10"/>
          <p:cNvCxnSpPr>
            <a:cxnSpLocks/>
          </p:cNvCxnSpPr>
          <p:nvPr/>
        </p:nvCxnSpPr>
        <p:spPr bwMode="auto">
          <a:xfrm>
            <a:off x="2832100" y="3081338"/>
            <a:ext cx="2362200" cy="366712"/>
          </a:xfrm>
          <a:prstGeom prst="line">
            <a:avLst/>
          </a:prstGeom>
          <a:noFill/>
          <a:ln w="57150" algn="ctr">
            <a:solidFill>
              <a:srgbClr val="FFFF00"/>
            </a:solidFill>
            <a:round/>
            <a:headEnd type="triangle" w="med" len="med"/>
            <a:tailEnd/>
          </a:ln>
        </p:spPr>
      </p:cxnSp>
      <p:cxnSp>
        <p:nvCxnSpPr>
          <p:cNvPr id="3145729" name="Straight Connector 12"/>
          <p:cNvCxnSpPr>
            <a:cxnSpLocks/>
          </p:cNvCxnSpPr>
          <p:nvPr/>
        </p:nvCxnSpPr>
        <p:spPr bwMode="auto">
          <a:xfrm flipH="1">
            <a:off x="5854700" y="1644650"/>
            <a:ext cx="457200" cy="1524000"/>
          </a:xfrm>
          <a:prstGeom prst="line">
            <a:avLst/>
          </a:prstGeom>
          <a:noFill/>
          <a:ln w="57150" algn="ctr">
            <a:solidFill>
              <a:srgbClr val="FFFF00"/>
            </a:solidFill>
            <a:round/>
            <a:headEnd type="triangle" w="med" len="med"/>
            <a:tailEnd/>
          </a:ln>
        </p:spPr>
      </p:cxnSp>
      <p:sp>
        <p:nvSpPr>
          <p:cNvPr id="1048625" name="TextBox 15"/>
          <p:cNvSpPr txBox="1">
            <a:spLocks noChangeArrowheads="1"/>
          </p:cNvSpPr>
          <p:nvPr/>
        </p:nvSpPr>
        <p:spPr bwMode="auto">
          <a:xfrm>
            <a:off x="2262188" y="955675"/>
            <a:ext cx="129540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400" dirty="0">
              <a:solidFill>
                <a:srgbClr val="00FF00"/>
              </a:solidFill>
            </a:endParaRPr>
          </a:p>
        </p:txBody>
      </p:sp>
      <p:sp>
        <p:nvSpPr>
          <p:cNvPr id="1048626" name="TextBox 16"/>
          <p:cNvSpPr txBox="1">
            <a:spLocks noChangeArrowheads="1"/>
          </p:cNvSpPr>
          <p:nvPr/>
        </p:nvSpPr>
        <p:spPr bwMode="auto">
          <a:xfrm>
            <a:off x="5486400" y="3159125"/>
            <a:ext cx="2057400" cy="7010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400">
                <a:solidFill>
                  <a:srgbClr val="FFC000"/>
                </a:solidFill>
              </a:rPr>
              <a:t>PPF comminucates with foramen lacerum via vidian canal</a:t>
            </a:r>
          </a:p>
        </p:txBody>
      </p:sp>
      <p:pic>
        <p:nvPicPr>
          <p:cNvPr id="2097160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2289" y="687993"/>
            <a:ext cx="1902617" cy="1822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5730" name="Straight Connector 7"/>
          <p:cNvCxnSpPr>
            <a:cxnSpLocks/>
          </p:cNvCxnSpPr>
          <p:nvPr/>
        </p:nvCxnSpPr>
        <p:spPr bwMode="auto">
          <a:xfrm flipH="1" flipV="1">
            <a:off x="6985129" y="966251"/>
            <a:ext cx="457200" cy="571500"/>
          </a:xfrm>
          <a:prstGeom prst="line">
            <a:avLst/>
          </a:prstGeom>
          <a:noFill/>
          <a:ln w="57150" algn="ctr">
            <a:solidFill>
              <a:srgbClr val="FFFF00"/>
            </a:solidFill>
            <a:round/>
            <a:headEnd type="triangle" w="med" len="med"/>
            <a:tailEnd/>
          </a:ln>
        </p:spPr>
      </p:cxnSp>
      <p:cxnSp>
        <p:nvCxnSpPr>
          <p:cNvPr id="3145731" name="Straight Connector 13"/>
          <p:cNvCxnSpPr>
            <a:cxnSpLocks/>
          </p:cNvCxnSpPr>
          <p:nvPr/>
        </p:nvCxnSpPr>
        <p:spPr bwMode="auto">
          <a:xfrm>
            <a:off x="7720012" y="1716887"/>
            <a:ext cx="336880" cy="492124"/>
          </a:xfrm>
          <a:prstGeom prst="line">
            <a:avLst/>
          </a:prstGeom>
          <a:noFill/>
          <a:ln w="57150" algn="ctr">
            <a:solidFill>
              <a:srgbClr val="FFFF00"/>
            </a:solidFill>
            <a:round/>
            <a:headEnd type="triangle" w="med" len="med"/>
            <a:tailEnd/>
          </a:ln>
        </p:spPr>
      </p:cxnSp>
      <p:sp>
        <p:nvSpPr>
          <p:cNvPr id="1048627" name="TextBox 17"/>
          <p:cNvSpPr txBox="1"/>
          <p:nvPr/>
        </p:nvSpPr>
        <p:spPr>
          <a:xfrm>
            <a:off x="7738269" y="2427610"/>
            <a:ext cx="131603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IN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VIDIAN CANAL</a:t>
            </a:r>
          </a:p>
        </p:txBody>
      </p:sp>
      <p:sp>
        <p:nvSpPr>
          <p:cNvPr id="1048628" name="TextBox 3"/>
          <p:cNvSpPr txBox="1">
            <a:spLocks noChangeArrowheads="1"/>
          </p:cNvSpPr>
          <p:nvPr/>
        </p:nvSpPr>
        <p:spPr bwMode="auto">
          <a:xfrm>
            <a:off x="4419600" y="1835150"/>
            <a:ext cx="189230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1pPr>
            <a:lvl2pPr marL="742950" indent="-285750"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2pPr>
            <a:lvl3pPr marL="1143000" indent="-228600"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3pPr>
            <a:lvl4pPr marL="1600200" indent="-228600"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4pPr>
            <a:lvl5pPr marL="2057400" indent="-228600"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FF00"/>
                </a:solidFill>
                <a:latin typeface="Arial" panose="020B0604020202020204" pitchFamily="34" charset="0"/>
              </a:defRPr>
            </a:lvl9pPr>
          </a:lstStyle>
          <a:p>
            <a:r>
              <a:rPr lang="en-IN" altLang="en-US" sz="1400">
                <a:solidFill>
                  <a:srgbClr val="FF0000"/>
                </a:solidFill>
              </a:rPr>
              <a:t>Pterygoplatine fossa</a:t>
            </a:r>
          </a:p>
        </p:txBody>
      </p:sp>
      <p:pic>
        <p:nvPicPr>
          <p:cNvPr id="2097161" name="Picture 4"/>
          <p:cNvPicPr>
            <a:picLocks noChangeAspect="1" noChangeArrowheads="1"/>
          </p:cNvPicPr>
          <p:nvPr/>
        </p:nvPicPr>
        <p:blipFill rotWithShape="1">
          <a:blip r:embed="rId5"/>
          <a:srcRect t="8785" r="21657" b="33683"/>
          <a:stretch>
            <a:fillRect/>
          </a:stretch>
        </p:blipFill>
        <p:spPr bwMode="auto">
          <a:xfrm>
            <a:off x="7081702" y="2669853"/>
            <a:ext cx="1950380" cy="1669976"/>
          </a:xfrm>
          <a:prstGeom prst="rect">
            <a:avLst/>
          </a:prstGeom>
          <a:noFill/>
        </p:spPr>
      </p:pic>
      <p:cxnSp>
        <p:nvCxnSpPr>
          <p:cNvPr id="3145732" name="Straight Connector 13"/>
          <p:cNvCxnSpPr>
            <a:cxnSpLocks/>
          </p:cNvCxnSpPr>
          <p:nvPr/>
        </p:nvCxnSpPr>
        <p:spPr bwMode="auto">
          <a:xfrm flipH="1">
            <a:off x="7442329" y="3735750"/>
            <a:ext cx="1004886" cy="444459"/>
          </a:xfrm>
          <a:prstGeom prst="line">
            <a:avLst/>
          </a:prstGeom>
          <a:noFill/>
          <a:ln w="57150" algn="ctr">
            <a:solidFill>
              <a:srgbClr val="FFFF00"/>
            </a:solidFill>
            <a:round/>
            <a:headEnd type="triangle" w="med" len="med"/>
            <a:tailEnd/>
          </a:ln>
        </p:spPr>
      </p:cxnSp>
      <p:sp>
        <p:nvSpPr>
          <p:cNvPr id="1048629" name="TextBox 4"/>
          <p:cNvSpPr txBox="1"/>
          <p:nvPr/>
        </p:nvSpPr>
        <p:spPr>
          <a:xfrm>
            <a:off x="7543799" y="4400496"/>
            <a:ext cx="16811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FORAMEN OVALE</a:t>
            </a:r>
          </a:p>
        </p:txBody>
      </p:sp>
      <p:sp>
        <p:nvSpPr>
          <p:cNvPr id="1048630" name="TextBox 6"/>
          <p:cNvSpPr txBox="1"/>
          <p:nvPr/>
        </p:nvSpPr>
        <p:spPr>
          <a:xfrm>
            <a:off x="8238531" y="2836886"/>
            <a:ext cx="11791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FORAMEN SPINOSUM</a:t>
            </a:r>
          </a:p>
        </p:txBody>
      </p:sp>
      <p:cxnSp>
        <p:nvCxnSpPr>
          <p:cNvPr id="3145733" name="Straight Connector 13"/>
          <p:cNvCxnSpPr>
            <a:cxnSpLocks/>
          </p:cNvCxnSpPr>
          <p:nvPr/>
        </p:nvCxnSpPr>
        <p:spPr bwMode="auto">
          <a:xfrm flipV="1">
            <a:off x="8582121" y="3418417"/>
            <a:ext cx="314494" cy="350084"/>
          </a:xfrm>
          <a:prstGeom prst="line">
            <a:avLst/>
          </a:prstGeom>
          <a:noFill/>
          <a:ln w="57150" algn="ctr">
            <a:solidFill>
              <a:srgbClr val="FFFF00"/>
            </a:solidFill>
            <a:round/>
            <a:headEnd type="triangle" w="med" len="med"/>
            <a:tailEnd/>
          </a:ln>
        </p:spPr>
      </p:cxnSp>
      <p:sp>
        <p:nvSpPr>
          <p:cNvPr id="1048631" name="Title 1"/>
          <p:cNvSpPr txBox="1"/>
          <p:nvPr/>
        </p:nvSpPr>
        <p:spPr>
          <a:xfrm>
            <a:off x="250779" y="121047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IN" altLang="en-US" sz="2700" b="1" u="sng" kern="0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Normal structures evaluated for PNS</a:t>
            </a:r>
          </a:p>
        </p:txBody>
      </p:sp>
      <p:pic>
        <p:nvPicPr>
          <p:cNvPr id="2097162" name="Picture 5"/>
          <p:cNvPicPr>
            <a:picLocks noChangeAspect="1"/>
          </p:cNvPicPr>
          <p:nvPr/>
        </p:nvPicPr>
        <p:blipFill rotWithShape="1">
          <a:blip r:embed="rId6" cstate="print"/>
          <a:srcRect b="40458"/>
          <a:stretch>
            <a:fillRect/>
          </a:stretch>
        </p:blipFill>
        <p:spPr>
          <a:xfrm>
            <a:off x="7812360" y="15145"/>
            <a:ext cx="1331640" cy="629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2" descr="C:\Documents and Settings\user\Desktop\desktop\TARGET\temporal bone\prsentations amar\UnnamedPatient_062\se139.png"/>
          <p:cNvPicPr>
            <a:picLocks noChangeAspect="1" noChangeArrowheads="1"/>
          </p:cNvPicPr>
          <p:nvPr/>
        </p:nvPicPr>
        <p:blipFill>
          <a:blip r:embed="rId2"/>
          <a:srcRect l="16280" t="6976" r="16280" b="9302"/>
          <a:stretch>
            <a:fillRect/>
          </a:stretch>
        </p:blipFill>
        <p:spPr bwMode="auto">
          <a:xfrm>
            <a:off x="0" y="642924"/>
            <a:ext cx="1571604" cy="1950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4" name="Picture 5" descr="C:\Documents and Settings\user\Desktop\desktop\TARGET\temporal bone\prsentations amar\UnnamedPatient_062\se138.png"/>
          <p:cNvPicPr>
            <a:picLocks noChangeAspect="1" noChangeArrowheads="1"/>
          </p:cNvPicPr>
          <p:nvPr/>
        </p:nvPicPr>
        <p:blipFill>
          <a:blip r:embed="rId3"/>
          <a:srcRect l="18605" t="6976" r="13953" b="11629"/>
          <a:stretch>
            <a:fillRect/>
          </a:stretch>
        </p:blipFill>
        <p:spPr bwMode="auto">
          <a:xfrm>
            <a:off x="1714480" y="642924"/>
            <a:ext cx="1431707" cy="1728192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35" name="Title 1"/>
          <p:cNvSpPr txBox="1"/>
          <p:nvPr/>
        </p:nvSpPr>
        <p:spPr>
          <a:xfrm>
            <a:off x="5600700" y="498475"/>
            <a:ext cx="2171700" cy="6858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</a:pPr>
            <a:endParaRPr lang="en-US" sz="3000" spc="-75" dirty="0">
              <a:solidFill>
                <a:schemeClr val="tx2">
                  <a:satMod val="20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8636" name="Rectangle 4"/>
          <p:cNvSpPr txBox="1">
            <a:spLocks noChangeArrowheads="1"/>
          </p:cNvSpPr>
          <p:nvPr/>
        </p:nvSpPr>
        <p:spPr bwMode="auto">
          <a:xfrm>
            <a:off x="1130299" y="4770264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endParaRPr lang="en-GB" altLang="en-US" sz="1100" kern="0" dirty="0"/>
          </a:p>
        </p:txBody>
      </p:sp>
      <p:sp>
        <p:nvSpPr>
          <p:cNvPr id="1048637" name="Text Placeholder 10"/>
          <p:cNvSpPr>
            <a:spLocks noGrp="1"/>
          </p:cNvSpPr>
          <p:nvPr>
            <p:ph type="body" idx="1"/>
          </p:nvPr>
        </p:nvSpPr>
        <p:spPr>
          <a:xfrm>
            <a:off x="451757" y="220085"/>
            <a:ext cx="4040188" cy="479822"/>
          </a:xfrm>
        </p:spPr>
        <p:txBody>
          <a:bodyPr/>
          <a:lstStyle/>
          <a:p>
            <a:r>
              <a:rPr lang="en-US" dirty="0"/>
              <a:t>CASE 1</a:t>
            </a:r>
            <a:endParaRPr lang="en-IN" dirty="0"/>
          </a:p>
        </p:txBody>
      </p:sp>
      <p:sp>
        <p:nvSpPr>
          <p:cNvPr id="1048638" name="Content Placeholder 11"/>
          <p:cNvSpPr>
            <a:spLocks noGrp="1"/>
          </p:cNvSpPr>
          <p:nvPr>
            <p:ph sz="half" idx="2"/>
          </p:nvPr>
        </p:nvSpPr>
        <p:spPr>
          <a:xfrm>
            <a:off x="1142976" y="3857634"/>
            <a:ext cx="3500462" cy="1285866"/>
          </a:xfrm>
          <a:ln>
            <a:solidFill>
              <a:srgbClr val="00B0F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None/>
            </a:pPr>
            <a:r>
              <a:rPr lang="en-IN" altLang="en-US" sz="1200" dirty="0">
                <a:latin typeface="Book Antiqua" panose="02040602050305030304" charset="0"/>
                <a:cs typeface="Book Antiqua" panose="02040602050305030304" charset="0"/>
              </a:rPr>
              <a:t>          </a:t>
            </a:r>
            <a:r>
              <a:rPr lang="en-IN" altLang="en-US" sz="1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Heterogenous</a:t>
            </a:r>
            <a:r>
              <a:rPr lang="en-IN" altLang="en-US" sz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enhancing solid </a:t>
            </a:r>
            <a:r>
              <a:rPr lang="en-IN" altLang="en-US" sz="1200" dirty="0">
                <a:latin typeface="Book Antiqua" panose="02040602050305030304" charset="0"/>
                <a:cs typeface="Book Antiqua" panose="02040602050305030304" charset="0"/>
              </a:rPr>
              <a:t>lesion (</a:t>
            </a:r>
            <a:r>
              <a:rPr lang="en-IN" altLang="en-US" sz="1200" b="1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arrow</a:t>
            </a:r>
            <a:r>
              <a:rPr lang="en-IN" altLang="en-US" sz="1200" dirty="0">
                <a:latin typeface="Book Antiqua" panose="02040602050305030304" charset="0"/>
                <a:cs typeface="Book Antiqua" panose="02040602050305030304" charset="0"/>
              </a:rPr>
              <a:t>) –</a:t>
            </a:r>
            <a:r>
              <a:rPr lang="en-IN" altLang="en-US" sz="1200" b="1" dirty="0">
                <a:solidFill>
                  <a:srgbClr val="7030A0"/>
                </a:solidFill>
                <a:latin typeface="Book Antiqua" panose="02040602050305030304" charset="0"/>
                <a:cs typeface="Book Antiqua" panose="02040602050305030304" charset="0"/>
              </a:rPr>
              <a:t>right parotid </a:t>
            </a:r>
            <a:r>
              <a:rPr lang="en-IN" altLang="en-US" sz="1200" dirty="0">
                <a:latin typeface="Book Antiqua" panose="02040602050305030304" charset="0"/>
                <a:cs typeface="Book Antiqua" panose="02040602050305030304" charset="0"/>
              </a:rPr>
              <a:t>gland with features of</a:t>
            </a:r>
            <a:r>
              <a:rPr lang="en-IN" altLang="en-US" sz="1200" b="1" dirty="0">
                <a:solidFill>
                  <a:srgbClr val="7030A0"/>
                </a:solidFill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IN" altLang="en-US" sz="12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Perineural</a:t>
            </a:r>
            <a:r>
              <a:rPr lang="en-IN" alt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tumour spread along </a:t>
            </a:r>
            <a:r>
              <a:rPr lang="en-IN" altLang="en-US" sz="1200" b="1" dirty="0" err="1">
                <a:latin typeface="Book Antiqua" panose="02040602050305030304" charset="0"/>
                <a:cs typeface="Book Antiqua" panose="02040602050305030304" charset="0"/>
              </a:rPr>
              <a:t>auriculotemporal</a:t>
            </a:r>
            <a:r>
              <a:rPr lang="en-IN" altLang="en-US" sz="1200" b="1" dirty="0">
                <a:latin typeface="Book Antiqua" panose="02040602050305030304" charset="0"/>
                <a:cs typeface="Book Antiqua" panose="02040602050305030304" charset="0"/>
              </a:rPr>
              <a:t> nerve </a:t>
            </a:r>
            <a:r>
              <a:rPr lang="en-IN" alt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which has connection with facial nerve in parotid- which shows neural enhancement(        )</a:t>
            </a:r>
            <a:endParaRPr lang="en-IN" sz="1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>
              <a:buNone/>
            </a:pPr>
            <a:r>
              <a:rPr lang="en-IN" sz="1200" dirty="0"/>
              <a:t>  </a:t>
            </a:r>
          </a:p>
        </p:txBody>
      </p:sp>
      <p:sp>
        <p:nvSpPr>
          <p:cNvPr id="1048639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4623255" y="231577"/>
            <a:ext cx="4041775" cy="479822"/>
          </a:xfrm>
        </p:spPr>
        <p:txBody>
          <a:bodyPr/>
          <a:lstStyle/>
          <a:p>
            <a:pPr algn="ctr"/>
            <a:r>
              <a:rPr lang="en-US" dirty="0"/>
              <a:t>CASE 2</a:t>
            </a:r>
            <a:endParaRPr lang="en-IN" dirty="0"/>
          </a:p>
        </p:txBody>
      </p:sp>
      <p:sp>
        <p:nvSpPr>
          <p:cNvPr id="1048640" name="Content Placeholder 42"/>
          <p:cNvSpPr>
            <a:spLocks noGrp="1"/>
          </p:cNvSpPr>
          <p:nvPr>
            <p:ph sz="quarter" idx="4"/>
          </p:nvPr>
        </p:nvSpPr>
        <p:spPr>
          <a:xfrm>
            <a:off x="4857752" y="4286262"/>
            <a:ext cx="3786214" cy="857238"/>
          </a:xfrm>
          <a:ln>
            <a:solidFill>
              <a:srgbClr val="00B0F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None/>
            </a:pPr>
            <a:r>
              <a:rPr lang="en-IN" alt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 </a:t>
            </a:r>
            <a:r>
              <a:rPr lang="en-IN" altLang="en-US" sz="14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Hetergenous</a:t>
            </a:r>
            <a:r>
              <a:rPr lang="en-IN" alt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 lesion (</a:t>
            </a:r>
            <a:r>
              <a:rPr lang="en-IN" altLang="en-US" sz="14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star</a:t>
            </a:r>
            <a:r>
              <a:rPr lang="en-IN" alt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</a:rPr>
              <a:t>) i</a:t>
            </a:r>
            <a:r>
              <a:rPr lang="en-IN" altLang="en-US" sz="1400" dirty="0">
                <a:latin typeface="Book Antiqua" panose="02040602050305030304" charset="0"/>
                <a:cs typeface="Book Antiqua" panose="02040602050305030304" charset="0"/>
              </a:rPr>
              <a:t>n </a:t>
            </a:r>
            <a:r>
              <a:rPr lang="en-IN" altLang="en-US" sz="1400" dirty="0">
                <a:solidFill>
                  <a:srgbClr val="7030A0"/>
                </a:solidFill>
                <a:latin typeface="Book Antiqua" panose="02040602050305030304" charset="0"/>
                <a:cs typeface="Book Antiqua" panose="02040602050305030304" charset="0"/>
              </a:rPr>
              <a:t>left parotid gland </a:t>
            </a:r>
            <a:r>
              <a:rPr lang="en-IN" altLang="en-US" sz="1400" dirty="0">
                <a:latin typeface="Book Antiqua" panose="02040602050305030304" charset="0"/>
                <a:cs typeface="Book Antiqua" panose="02040602050305030304" charset="0"/>
              </a:rPr>
              <a:t>causing </a:t>
            </a:r>
            <a:r>
              <a:rPr lang="en-IN" altLang="en-US" sz="1400" dirty="0" err="1">
                <a:latin typeface="Book Antiqua" panose="02040602050305030304" charset="0"/>
                <a:cs typeface="Book Antiqua" panose="02040602050305030304" charset="0"/>
              </a:rPr>
              <a:t>perineural</a:t>
            </a:r>
            <a:r>
              <a:rPr lang="en-IN" altLang="en-US" sz="1400" dirty="0">
                <a:latin typeface="Book Antiqua" panose="02040602050305030304" charset="0"/>
                <a:cs typeface="Book Antiqua" panose="02040602050305030304" charset="0"/>
              </a:rPr>
              <a:t> spread along facial nerve causing </a:t>
            </a:r>
            <a:r>
              <a:rPr lang="en-IN" altLang="en-US" sz="1400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widening of </a:t>
            </a:r>
            <a:r>
              <a:rPr lang="en-IN" altLang="en-US" sz="1400" dirty="0" err="1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sylomastoid</a:t>
            </a:r>
            <a:r>
              <a:rPr lang="en-IN" altLang="en-US" sz="1400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 foramen (</a:t>
            </a:r>
            <a:r>
              <a:rPr lang="en-IN" altLang="en-US" sz="1400" dirty="0">
                <a:solidFill>
                  <a:srgbClr val="FFC000"/>
                </a:solidFill>
                <a:latin typeface="Book Antiqua" panose="02040602050305030304" charset="0"/>
                <a:cs typeface="Book Antiqua" panose="02040602050305030304" charset="0"/>
              </a:rPr>
              <a:t>arrow</a:t>
            </a:r>
            <a:r>
              <a:rPr lang="en-IN" altLang="en-US" sz="1400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)</a:t>
            </a:r>
          </a:p>
        </p:txBody>
      </p:sp>
      <p:pic>
        <p:nvPicPr>
          <p:cNvPr id="2097165" name="Picture 2" descr="C:\Documents and Settings\user\Desktop\desktop\TARGET\temporal bone\prsentations amar\UnnamedPatient_062\se135.png"/>
          <p:cNvPicPr>
            <a:picLocks noChangeAspect="1" noChangeArrowheads="1"/>
          </p:cNvPicPr>
          <p:nvPr/>
        </p:nvPicPr>
        <p:blipFill>
          <a:blip r:embed="rId4"/>
          <a:srcRect l="14999" t="30972" r="13333" b="9029"/>
          <a:stretch>
            <a:fillRect/>
          </a:stretch>
        </p:blipFill>
        <p:spPr bwMode="auto">
          <a:xfrm>
            <a:off x="1785918" y="2643188"/>
            <a:ext cx="1512413" cy="1265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6" name="Picture 2" descr="C:\Documents and Settings\user\Desktop\desktop\TARGET\temporal bone\prsentations amar\UnnamedPatient_062\se133.png"/>
          <p:cNvPicPr>
            <a:picLocks noChangeAspect="1" noChangeArrowheads="1"/>
          </p:cNvPicPr>
          <p:nvPr/>
        </p:nvPicPr>
        <p:blipFill>
          <a:blip r:embed="rId5"/>
          <a:srcRect l="14999" t="40971" r="11667" b="10693"/>
          <a:stretch>
            <a:fillRect/>
          </a:stretch>
        </p:blipFill>
        <p:spPr bwMode="auto">
          <a:xfrm>
            <a:off x="0" y="2643188"/>
            <a:ext cx="1831422" cy="120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7" name="Picture 3" descr="C:\Documents and Settings\user\Desktop\desktop\TARGET\temporal bone\prsentations amar\UnnamedPatient_062\se147.png"/>
          <p:cNvPicPr>
            <a:picLocks noChangeAspect="1" noChangeArrowheads="1"/>
          </p:cNvPicPr>
          <p:nvPr/>
        </p:nvPicPr>
        <p:blipFill>
          <a:blip r:embed="rId6"/>
          <a:srcRect l="8640" t="7185" r="6158" b="7613"/>
          <a:stretch>
            <a:fillRect/>
          </a:stretch>
        </p:blipFill>
        <p:spPr bwMode="auto">
          <a:xfrm>
            <a:off x="214283" y="3857616"/>
            <a:ext cx="1285884" cy="1285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97168" name="Ink 24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928662" y="4429138"/>
            <a:ext cx="274046" cy="257714"/>
          </a:xfrm>
          <a:prstGeom prst="rect">
            <a:avLst/>
          </a:prstGeom>
        </p:spPr>
      </p:pic>
      <p:cxnSp>
        <p:nvCxnSpPr>
          <p:cNvPr id="3145734" name="Straight Connector 29"/>
          <p:cNvCxnSpPr>
            <a:cxnSpLocks/>
          </p:cNvCxnSpPr>
          <p:nvPr/>
        </p:nvCxnSpPr>
        <p:spPr bwMode="auto">
          <a:xfrm rot="5400000" flipH="1" flipV="1">
            <a:off x="1964513" y="1250147"/>
            <a:ext cx="357190" cy="28575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145735" name="Straight Connector 32"/>
          <p:cNvCxnSpPr>
            <a:cxnSpLocks/>
          </p:cNvCxnSpPr>
          <p:nvPr/>
        </p:nvCxnSpPr>
        <p:spPr bwMode="auto">
          <a:xfrm rot="5400000" flipH="1" flipV="1">
            <a:off x="392877" y="1250147"/>
            <a:ext cx="357190" cy="28575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048641" name="Oval 39"/>
          <p:cNvSpPr/>
          <p:nvPr/>
        </p:nvSpPr>
        <p:spPr bwMode="auto">
          <a:xfrm>
            <a:off x="285720" y="3000378"/>
            <a:ext cx="214314" cy="214314"/>
          </a:xfrm>
          <a:prstGeom prst="ellipse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sp>
        <p:nvSpPr>
          <p:cNvPr id="1048642" name="Oval 40"/>
          <p:cNvSpPr/>
          <p:nvPr/>
        </p:nvSpPr>
        <p:spPr bwMode="auto">
          <a:xfrm>
            <a:off x="2000232" y="3143254"/>
            <a:ext cx="357190" cy="214314"/>
          </a:xfrm>
          <a:prstGeom prst="ellipse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pic>
        <p:nvPicPr>
          <p:cNvPr id="2097169" name="Picture 7"/>
          <p:cNvPicPr>
            <a:picLocks noChangeAspect="1" noChangeArrowheads="1"/>
          </p:cNvPicPr>
          <p:nvPr/>
        </p:nvPicPr>
        <p:blipFill>
          <a:blip r:embed="rId8"/>
          <a:srcRect t="6976"/>
          <a:stretch>
            <a:fillRect/>
          </a:stretch>
        </p:blipFill>
        <p:spPr bwMode="auto">
          <a:xfrm>
            <a:off x="4286248" y="714361"/>
            <a:ext cx="1857388" cy="1728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0" name="Picture 6"/>
          <p:cNvPicPr>
            <a:picLocks noChangeAspect="1" noChangeArrowheads="1"/>
          </p:cNvPicPr>
          <p:nvPr/>
        </p:nvPicPr>
        <p:blipFill>
          <a:blip r:embed="rId9"/>
          <a:srcRect t="2325"/>
          <a:stretch>
            <a:fillRect/>
          </a:stretch>
        </p:blipFill>
        <p:spPr bwMode="auto">
          <a:xfrm>
            <a:off x="6357950" y="571486"/>
            <a:ext cx="1800420" cy="17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1" name="Picture 4"/>
          <p:cNvPicPr>
            <a:picLocks noChangeAspect="1" noChangeArrowheads="1"/>
          </p:cNvPicPr>
          <p:nvPr/>
        </p:nvPicPr>
        <p:blipFill>
          <a:blip r:embed="rId10"/>
          <a:srcRect l="39999" b="45454"/>
          <a:stretch>
            <a:fillRect/>
          </a:stretch>
        </p:blipFill>
        <p:spPr bwMode="auto">
          <a:xfrm>
            <a:off x="6072198" y="2428874"/>
            <a:ext cx="1963833" cy="17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72" name="Picture 4"/>
          <p:cNvPicPr>
            <a:picLocks noChangeAspect="1" noChangeArrowheads="1"/>
          </p:cNvPicPr>
          <p:nvPr/>
        </p:nvPicPr>
        <p:blipFill>
          <a:blip r:embed="rId11"/>
          <a:srcRect l="47368" t="35059" b="5266"/>
          <a:stretch>
            <a:fillRect/>
          </a:stretch>
        </p:blipFill>
        <p:spPr bwMode="auto">
          <a:xfrm>
            <a:off x="4500562" y="2500312"/>
            <a:ext cx="1514668" cy="17162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5736" name="Straight Connector 52"/>
          <p:cNvCxnSpPr>
            <a:cxnSpLocks/>
          </p:cNvCxnSpPr>
          <p:nvPr/>
        </p:nvCxnSpPr>
        <p:spPr bwMode="auto">
          <a:xfrm rot="5400000" flipH="1" flipV="1">
            <a:off x="5500694" y="2643188"/>
            <a:ext cx="500066" cy="5000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145737" name="Straight Connector 56"/>
          <p:cNvCxnSpPr>
            <a:cxnSpLocks/>
          </p:cNvCxnSpPr>
          <p:nvPr/>
        </p:nvCxnSpPr>
        <p:spPr bwMode="auto">
          <a:xfrm flipV="1">
            <a:off x="7215206" y="2786064"/>
            <a:ext cx="642942" cy="57150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048643" name="4-Point Star 58"/>
          <p:cNvSpPr/>
          <p:nvPr/>
        </p:nvSpPr>
        <p:spPr bwMode="auto">
          <a:xfrm>
            <a:off x="7929586" y="1428742"/>
            <a:ext cx="71438" cy="71438"/>
          </a:xfrm>
          <a:prstGeom prst="star4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sp>
        <p:nvSpPr>
          <p:cNvPr id="1048644" name="4-Point Star 59"/>
          <p:cNvSpPr/>
          <p:nvPr/>
        </p:nvSpPr>
        <p:spPr bwMode="auto">
          <a:xfrm>
            <a:off x="5857884" y="1500180"/>
            <a:ext cx="61914" cy="61914"/>
          </a:xfrm>
          <a:prstGeom prst="star4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sp>
        <p:nvSpPr>
          <p:cNvPr id="1048645" name="Oval 60"/>
          <p:cNvSpPr/>
          <p:nvPr/>
        </p:nvSpPr>
        <p:spPr bwMode="auto">
          <a:xfrm>
            <a:off x="4071934" y="4929204"/>
            <a:ext cx="142876" cy="71438"/>
          </a:xfrm>
          <a:prstGeom prst="ellipse">
            <a:avLst/>
          </a:prstGeom>
          <a:noFill/>
          <a:ln w="1270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pic>
        <p:nvPicPr>
          <p:cNvPr id="2097173" name="Picture 1"/>
          <p:cNvPicPr>
            <a:picLocks noChangeAspect="1"/>
          </p:cNvPicPr>
          <p:nvPr/>
        </p:nvPicPr>
        <p:blipFill rotWithShape="1">
          <a:blip r:embed="rId12" cstate="print"/>
          <a:srcRect b="40458"/>
          <a:stretch>
            <a:fillRect/>
          </a:stretch>
        </p:blipFill>
        <p:spPr>
          <a:xfrm>
            <a:off x="8001023" y="14401"/>
            <a:ext cx="1142977" cy="5400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Picture 5" descr="DSC0231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1000114"/>
            <a:ext cx="1411874" cy="188208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097175" name="Picture 4" descr="DSC02318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571604" y="938684"/>
            <a:ext cx="1500198" cy="2000689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097176" name="Picture 5" descr="DSC02319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214678" y="928676"/>
            <a:ext cx="1521003" cy="2028821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1048650" name="Line 9"/>
          <p:cNvSpPr>
            <a:spLocks noChangeShapeType="1"/>
          </p:cNvSpPr>
          <p:nvPr/>
        </p:nvSpPr>
        <p:spPr bwMode="auto">
          <a:xfrm flipH="1">
            <a:off x="1000100" y="1785932"/>
            <a:ext cx="225808" cy="234411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97177" name="Picture 4" descr="DSC02323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/>
          <a:stretch>
            <a:fillRect/>
          </a:stretch>
        </p:blipFill>
        <p:spPr bwMode="auto">
          <a:xfrm>
            <a:off x="1714480" y="3071816"/>
            <a:ext cx="2234711" cy="1857388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1048651" name="Line 9"/>
          <p:cNvSpPr>
            <a:spLocks noChangeShapeType="1"/>
          </p:cNvSpPr>
          <p:nvPr/>
        </p:nvSpPr>
        <p:spPr bwMode="auto">
          <a:xfrm flipH="1">
            <a:off x="2500298" y="1643056"/>
            <a:ext cx="224864" cy="234411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97178" name="Picture 5" descr="DSC02321"/>
          <p:cNvPicPr>
            <a:picLocks noChangeAspect="1" noChangeArrowheads="1"/>
          </p:cNvPicPr>
          <p:nvPr/>
        </p:nvPicPr>
        <p:blipFill>
          <a:blip r:embed="rId6">
            <a:grayscl/>
          </a:blip>
          <a:srcRect l="17506" r="14801"/>
          <a:stretch>
            <a:fillRect/>
          </a:stretch>
        </p:blipFill>
        <p:spPr bwMode="auto">
          <a:xfrm>
            <a:off x="0" y="3000378"/>
            <a:ext cx="1604280" cy="187642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097179" name="Picture 7" descr="DSC02363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rcRect/>
          <a:stretch>
            <a:fillRect/>
          </a:stretch>
        </p:blipFill>
        <p:spPr bwMode="auto">
          <a:xfrm>
            <a:off x="4143372" y="3143254"/>
            <a:ext cx="1946176" cy="17145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pic>
      <p:sp>
        <p:nvSpPr>
          <p:cNvPr id="1048652" name="Line 9"/>
          <p:cNvSpPr>
            <a:spLocks noChangeShapeType="1"/>
          </p:cNvSpPr>
          <p:nvPr/>
        </p:nvSpPr>
        <p:spPr bwMode="auto">
          <a:xfrm>
            <a:off x="4214810" y="1500180"/>
            <a:ext cx="31651" cy="325526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8653" name="Line 9"/>
          <p:cNvSpPr>
            <a:spLocks noChangeShapeType="1"/>
          </p:cNvSpPr>
          <p:nvPr/>
        </p:nvSpPr>
        <p:spPr bwMode="auto">
          <a:xfrm flipH="1" flipV="1">
            <a:off x="4429124" y="2000246"/>
            <a:ext cx="82198" cy="329758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8654" name="Line 9"/>
          <p:cNvSpPr>
            <a:spLocks noChangeShapeType="1"/>
          </p:cNvSpPr>
          <p:nvPr/>
        </p:nvSpPr>
        <p:spPr bwMode="auto">
          <a:xfrm>
            <a:off x="1428728" y="3571882"/>
            <a:ext cx="31651" cy="325526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8655" name="Line 9"/>
          <p:cNvSpPr>
            <a:spLocks noChangeShapeType="1"/>
          </p:cNvSpPr>
          <p:nvPr/>
        </p:nvSpPr>
        <p:spPr bwMode="auto">
          <a:xfrm flipH="1">
            <a:off x="2571736" y="1785932"/>
            <a:ext cx="224864" cy="234411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8656" name="TextBox 10"/>
          <p:cNvSpPr txBox="1"/>
          <p:nvPr/>
        </p:nvSpPr>
        <p:spPr>
          <a:xfrm>
            <a:off x="6000760" y="707009"/>
            <a:ext cx="2286016" cy="646331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GB" altLang="en-US" sz="1200" dirty="0"/>
              <a:t>62 year old with Left </a:t>
            </a:r>
            <a:r>
              <a:rPr lang="en-GB" altLang="en-US" sz="1200" dirty="0">
                <a:solidFill>
                  <a:srgbClr val="FFFF00"/>
                </a:solidFill>
              </a:rPr>
              <a:t>facial weakness </a:t>
            </a:r>
            <a:r>
              <a:rPr lang="en-GB" altLang="en-US" sz="1200" dirty="0"/>
              <a:t>– non resolving for 18 months</a:t>
            </a:r>
            <a:endParaRPr lang="en-US" sz="1200" dirty="0"/>
          </a:p>
        </p:txBody>
      </p:sp>
      <p:sp>
        <p:nvSpPr>
          <p:cNvPr id="1048657" name="TextBox 13"/>
          <p:cNvSpPr txBox="1"/>
          <p:nvPr/>
        </p:nvSpPr>
        <p:spPr>
          <a:xfrm>
            <a:off x="6000760" y="1428742"/>
            <a:ext cx="2714644" cy="2839720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1" hangingPunct="1"/>
            <a:r>
              <a:rPr lang="en-GB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Open biopsy showed- </a:t>
            </a:r>
            <a:r>
              <a:rPr lang="en-GB" altLang="en-US" sz="1400" dirty="0" err="1">
                <a:solidFill>
                  <a:srgbClr val="00B0F0"/>
                </a:solidFill>
                <a:latin typeface="Book Antiqua" pitchFamily="18" charset="0"/>
              </a:rPr>
              <a:t>Mucoepidermoid</a:t>
            </a:r>
            <a:r>
              <a:rPr lang="en-GB" altLang="en-US" sz="1400" dirty="0">
                <a:solidFill>
                  <a:srgbClr val="00B0F0"/>
                </a:solidFill>
                <a:latin typeface="Book Antiqua" pitchFamily="18" charset="0"/>
              </a:rPr>
              <a:t> carcinoma of the parotid </a:t>
            </a:r>
            <a:r>
              <a:rPr lang="en-GB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with </a:t>
            </a:r>
            <a:r>
              <a:rPr lang="en-GB" altLang="en-US" sz="14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perineural</a:t>
            </a:r>
            <a:r>
              <a:rPr lang="en-GB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itchFamily="18" charset="0"/>
              </a:rPr>
              <a:t> invasion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GB" altLang="en-US" sz="1400" dirty="0" err="1">
                <a:latin typeface="Book Antiqua" pitchFamily="18" charset="0"/>
              </a:rPr>
              <a:t>Perineural</a:t>
            </a:r>
            <a:r>
              <a:rPr lang="en-GB" altLang="en-US" sz="1400" dirty="0">
                <a:latin typeface="Book Antiqua" pitchFamily="18" charset="0"/>
              </a:rPr>
              <a:t> spread (VII, V3) of a malignant parotid tumour invading </a:t>
            </a:r>
            <a:r>
              <a:rPr lang="en-GB" altLang="en-US" sz="1400" dirty="0">
                <a:solidFill>
                  <a:srgbClr val="FF0000"/>
                </a:solidFill>
                <a:latin typeface="Book Antiqua" pitchFamily="18" charset="0"/>
              </a:rPr>
              <a:t>masticator space / auriculotemporal nerve – V3 and VII </a:t>
            </a:r>
            <a:r>
              <a:rPr lang="en-GB" altLang="en-US" sz="1400" dirty="0">
                <a:latin typeface="Book Antiqua" pitchFamily="18" charset="0"/>
              </a:rPr>
              <a:t>invasion, showing neural enhancement  in MRI and </a:t>
            </a:r>
            <a:r>
              <a:rPr lang="en-IN" altLang="en-US" sz="1400" b="1" dirty="0">
                <a:solidFill>
                  <a:srgbClr val="7030A0"/>
                </a:solidFill>
                <a:latin typeface="Book Antiqua" pitchFamily="18" charset="0"/>
                <a:cs typeface="Book Antiqua" panose="02040602050305030304" charset="0"/>
              </a:rPr>
              <a:t> </a:t>
            </a:r>
            <a:r>
              <a:rPr lang="en-GB" altLang="en-US" sz="1400" dirty="0">
                <a:solidFill>
                  <a:schemeClr val="folHlink"/>
                </a:solidFill>
                <a:latin typeface="Book Antiqua" pitchFamily="18" charset="0"/>
              </a:rPr>
              <a:t>CT showed widening of the foramen </a:t>
            </a:r>
            <a:r>
              <a:rPr lang="en-GB" altLang="en-US" sz="1400" dirty="0" err="1">
                <a:solidFill>
                  <a:schemeClr val="folHlink"/>
                </a:solidFill>
                <a:latin typeface="Book Antiqua" pitchFamily="18" charset="0"/>
              </a:rPr>
              <a:t>ovale</a:t>
            </a:r>
            <a:r>
              <a:rPr lang="en-GB" altLang="en-US" sz="1400" dirty="0">
                <a:solidFill>
                  <a:schemeClr val="folHlink"/>
                </a:solidFill>
                <a:latin typeface="Book Antiqua" pitchFamily="18" charset="0"/>
              </a:rPr>
              <a:t>  </a:t>
            </a:r>
            <a:endParaRPr lang="en-US" altLang="en-US" sz="1400" dirty="0">
              <a:solidFill>
                <a:schemeClr val="folHlink"/>
              </a:solidFill>
              <a:latin typeface="Book Antiqua" pitchFamily="18" charset="0"/>
            </a:endParaRPr>
          </a:p>
          <a:p>
            <a:pPr eaLnBrk="1" hangingPunct="1"/>
            <a:endParaRPr lang="en-GB" altLang="en-US" sz="1400" dirty="0">
              <a:latin typeface="Book Antiqua" pitchFamily="18" charset="0"/>
            </a:endParaRPr>
          </a:p>
        </p:txBody>
      </p:sp>
      <p:sp>
        <p:nvSpPr>
          <p:cNvPr id="1048658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92D050"/>
                </a:solidFill>
              </a:rPr>
              <a:t>Case 3</a:t>
            </a:r>
          </a:p>
        </p:txBody>
      </p:sp>
      <p:sp>
        <p:nvSpPr>
          <p:cNvPr id="1048659" name="5-Point Star 22"/>
          <p:cNvSpPr/>
          <p:nvPr/>
        </p:nvSpPr>
        <p:spPr bwMode="auto">
          <a:xfrm>
            <a:off x="3357554" y="3786196"/>
            <a:ext cx="142876" cy="142876"/>
          </a:xfrm>
          <a:prstGeom prst="star5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sp>
        <p:nvSpPr>
          <p:cNvPr id="1048660" name="5-Point Star 23"/>
          <p:cNvSpPr/>
          <p:nvPr/>
        </p:nvSpPr>
        <p:spPr bwMode="auto">
          <a:xfrm>
            <a:off x="7643834" y="4000510"/>
            <a:ext cx="71438" cy="71438"/>
          </a:xfrm>
          <a:prstGeom prst="star5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pic>
        <p:nvPicPr>
          <p:cNvPr id="2097180" name="Picture 1"/>
          <p:cNvPicPr>
            <a:picLocks noChangeAspect="1"/>
          </p:cNvPicPr>
          <p:nvPr/>
        </p:nvPicPr>
        <p:blipFill rotWithShape="1">
          <a:blip r:embed="rId8" cstate="print"/>
          <a:srcRect b="40458"/>
          <a:stretch>
            <a:fillRect/>
          </a:stretch>
        </p:blipFill>
        <p:spPr>
          <a:xfrm>
            <a:off x="7812360" y="0"/>
            <a:ext cx="1331640" cy="6291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Picture 4" descr="normal sagt1 ptf"/>
          <p:cNvPicPr>
            <a:picLocks noChangeAspect="1" noChangeArrowheads="1"/>
          </p:cNvPicPr>
          <p:nvPr/>
        </p:nvPicPr>
        <p:blipFill rotWithShape="1">
          <a:blip r:embed="rId2"/>
          <a:srcRect l="9141" t="8659" r="7195" b="14551"/>
          <a:stretch>
            <a:fillRect/>
          </a:stretch>
        </p:blipFill>
        <p:spPr bwMode="auto">
          <a:xfrm>
            <a:off x="142844" y="3071816"/>
            <a:ext cx="1775730" cy="147962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097182" name="Picture 7" descr="abnormal sagt1 ptf1"/>
          <p:cNvPicPr>
            <a:picLocks noChangeAspect="1" noChangeArrowheads="1"/>
          </p:cNvPicPr>
          <p:nvPr/>
        </p:nvPicPr>
        <p:blipFill>
          <a:blip r:embed="rId3"/>
          <a:srcRect l="11816" t="21941" r="17513" b="13118"/>
          <a:stretch>
            <a:fillRect/>
          </a:stretch>
        </p:blipFill>
        <p:spPr bwMode="auto">
          <a:xfrm>
            <a:off x="2000232" y="3071816"/>
            <a:ext cx="1571636" cy="1453341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097183" name="Picture 13" descr="abnormal sagt1 ptfn"/>
          <p:cNvPicPr>
            <a:picLocks noChangeAspect="1" noChangeArrowheads="1"/>
          </p:cNvPicPr>
          <p:nvPr/>
        </p:nvPicPr>
        <p:blipFill>
          <a:blip r:embed="rId4"/>
          <a:srcRect l="13086" t="20476" r="16048" b="13086"/>
          <a:stretch>
            <a:fillRect/>
          </a:stretch>
        </p:blipFill>
        <p:spPr bwMode="auto">
          <a:xfrm>
            <a:off x="3633782" y="3062292"/>
            <a:ext cx="1599393" cy="1500198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097184" name="Picture 14" descr="abnormal sagt1 ptfn1"/>
          <p:cNvPicPr>
            <a:picLocks noChangeAspect="1" noChangeArrowheads="1"/>
          </p:cNvPicPr>
          <p:nvPr/>
        </p:nvPicPr>
        <p:blipFill>
          <a:blip r:embed="rId5"/>
          <a:srcRect l="13086" t="17513" r="11621" b="14551"/>
          <a:stretch>
            <a:fillRect/>
          </a:stretch>
        </p:blipFill>
        <p:spPr bwMode="auto">
          <a:xfrm>
            <a:off x="5214942" y="3071816"/>
            <a:ext cx="1583698" cy="142876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1048661" name="Right Arrow 7"/>
          <p:cNvSpPr>
            <a:spLocks noChangeArrowheads="1"/>
          </p:cNvSpPr>
          <p:nvPr/>
        </p:nvSpPr>
        <p:spPr bwMode="auto">
          <a:xfrm rot="8687366" flipV="1">
            <a:off x="752741" y="3644693"/>
            <a:ext cx="515937" cy="49094"/>
          </a:xfrm>
          <a:prstGeom prst="rightArrow">
            <a:avLst>
              <a:gd name="adj1" fmla="val 50000"/>
              <a:gd name="adj2" fmla="val 5009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62" name="Right Arrow 8"/>
          <p:cNvSpPr>
            <a:spLocks noChangeArrowheads="1"/>
          </p:cNvSpPr>
          <p:nvPr/>
        </p:nvSpPr>
        <p:spPr bwMode="auto">
          <a:xfrm rot="8256140">
            <a:off x="1175736" y="2034218"/>
            <a:ext cx="584200" cy="120650"/>
          </a:xfrm>
          <a:prstGeom prst="rightArrow">
            <a:avLst>
              <a:gd name="adj1" fmla="val 50000"/>
              <a:gd name="adj2" fmla="val 4984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63" name="Rectangle 2"/>
          <p:cNvSpPr txBox="1">
            <a:spLocks noChangeArrowheads="1"/>
          </p:cNvSpPr>
          <p:nvPr/>
        </p:nvSpPr>
        <p:spPr>
          <a:xfrm>
            <a:off x="6425048" y="611598"/>
            <a:ext cx="2500330" cy="2000263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1400" kern="0" dirty="0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itchFamily="18" charset="0"/>
              </a:rPr>
              <a:t>78/M with increasing numbness of the right cheek, Clinical examination unremarkable apart from a </a:t>
            </a:r>
            <a:r>
              <a:rPr lang="en-GB" altLang="en-US" sz="1400" kern="0" dirty="0">
                <a:solidFill>
                  <a:srgbClr val="FF0000"/>
                </a:solidFill>
                <a:latin typeface="Book Antiqua" pitchFamily="18" charset="0"/>
              </a:rPr>
              <a:t>tiny reddish lesion </a:t>
            </a:r>
            <a:r>
              <a:rPr lang="en-GB" altLang="en-US" sz="1400" kern="0" dirty="0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itchFamily="18" charset="0"/>
              </a:rPr>
              <a:t>.Reduced sensation of the right </a:t>
            </a:r>
            <a:r>
              <a:rPr lang="en-GB" altLang="en-US" sz="1400" kern="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itchFamily="18" charset="0"/>
              </a:rPr>
              <a:t>cheek.No</a:t>
            </a:r>
            <a:r>
              <a:rPr lang="en-GB" altLang="en-US" sz="1400" kern="0" dirty="0">
                <a:solidFill>
                  <a:schemeClr val="accent5">
                    <a:lumMod val="20000"/>
                    <a:lumOff val="80000"/>
                  </a:schemeClr>
                </a:solidFill>
                <a:latin typeface="Book Antiqua" pitchFamily="18" charset="0"/>
              </a:rPr>
              <a:t> neck nodes.</a:t>
            </a:r>
            <a:r>
              <a:rPr lang="en-GB" altLang="en-US" sz="1400" dirty="0">
                <a:latin typeface="Book Antiqua" pitchFamily="18" charset="0"/>
              </a:rPr>
              <a:t> </a:t>
            </a:r>
            <a:r>
              <a:rPr lang="en-GB" altLang="en-US" sz="1400" dirty="0">
                <a:solidFill>
                  <a:srgbClr val="FFFF00"/>
                </a:solidFill>
                <a:latin typeface="Book Antiqua" pitchFamily="18" charset="0"/>
              </a:rPr>
              <a:t>Biopsy of the tiny ‘reddish’ lesion – Sq cell carcinoma</a:t>
            </a:r>
            <a:endParaRPr lang="en-US" altLang="en-US" sz="1400" dirty="0">
              <a:solidFill>
                <a:srgbClr val="FFFF00"/>
              </a:solidFill>
              <a:latin typeface="Book Antiqua" pitchFamily="18" charset="0"/>
            </a:endParaRPr>
          </a:p>
          <a:p>
            <a:pPr algn="l" eaLnBrk="1" hangingPunct="1"/>
            <a:endParaRPr lang="en-GB" altLang="en-US" sz="1400" kern="0" dirty="0">
              <a:solidFill>
                <a:schemeClr val="accent5">
                  <a:lumMod val="20000"/>
                  <a:lumOff val="80000"/>
                </a:schemeClr>
              </a:solidFill>
              <a:latin typeface="Book Antiqua" pitchFamily="18" charset="0"/>
            </a:endParaRPr>
          </a:p>
          <a:p>
            <a:pPr algn="l" eaLnBrk="1" hangingPunct="1"/>
            <a:endParaRPr lang="en-US" altLang="en-US" sz="1400" kern="0" dirty="0">
              <a:solidFill>
                <a:srgbClr val="FFC000"/>
              </a:solidFill>
              <a:latin typeface="Book Antiqua" pitchFamily="18" charset="0"/>
            </a:endParaRPr>
          </a:p>
        </p:txBody>
      </p:sp>
      <p:sp>
        <p:nvSpPr>
          <p:cNvPr id="1048664" name="Rectangle 3"/>
          <p:cNvSpPr txBox="1">
            <a:spLocks noChangeArrowheads="1"/>
          </p:cNvSpPr>
          <p:nvPr/>
        </p:nvSpPr>
        <p:spPr>
          <a:xfrm>
            <a:off x="-41502" y="927854"/>
            <a:ext cx="9084718" cy="264318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endParaRPr lang="en-GB" altLang="en-US" sz="2100" kern="0" dirty="0"/>
          </a:p>
        </p:txBody>
      </p:sp>
      <p:sp>
        <p:nvSpPr>
          <p:cNvPr id="1048665" name="TextBox 4"/>
          <p:cNvSpPr txBox="1"/>
          <p:nvPr/>
        </p:nvSpPr>
        <p:spPr>
          <a:xfrm>
            <a:off x="2428860" y="1"/>
            <a:ext cx="335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Case 4 </a:t>
            </a:r>
            <a:endParaRPr lang="en-IN" dirty="0"/>
          </a:p>
        </p:txBody>
      </p:sp>
      <p:pic>
        <p:nvPicPr>
          <p:cNvPr id="2097185" name="Picture 4" descr="abnormal axt1 ptf"/>
          <p:cNvPicPr>
            <a:picLocks noChangeAspect="1" noChangeArrowheads="1"/>
          </p:cNvPicPr>
          <p:nvPr/>
        </p:nvPicPr>
        <p:blipFill>
          <a:blip r:embed="rId6"/>
          <a:srcRect l="20476" t="14551" r="17513" b="16048"/>
          <a:stretch>
            <a:fillRect/>
          </a:stretch>
        </p:blipFill>
        <p:spPr bwMode="auto">
          <a:xfrm>
            <a:off x="142843" y="714361"/>
            <a:ext cx="2000265" cy="223822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097186" name="Picture 5" descr="abnormal axt1 ptf1"/>
          <p:cNvPicPr>
            <a:picLocks noChangeAspect="1" noChangeArrowheads="1"/>
          </p:cNvPicPr>
          <p:nvPr/>
        </p:nvPicPr>
        <p:blipFill>
          <a:blip r:embed="rId7"/>
          <a:srcRect l="19011" t="13086" r="14551" b="18066"/>
          <a:stretch>
            <a:fillRect/>
          </a:stretch>
        </p:blipFill>
        <p:spPr bwMode="auto">
          <a:xfrm>
            <a:off x="2285984" y="785800"/>
            <a:ext cx="2071701" cy="2146124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2097187" name="Picture 9" descr="abnormal cort1v2"/>
          <p:cNvPicPr>
            <a:picLocks noChangeAspect="1" noChangeArrowheads="1"/>
          </p:cNvPicPr>
          <p:nvPr/>
        </p:nvPicPr>
        <p:blipFill>
          <a:blip r:embed="rId8"/>
          <a:srcRect l="18036" t="10219" r="20476" b="15987"/>
          <a:stretch>
            <a:fillRect/>
          </a:stretch>
        </p:blipFill>
        <p:spPr bwMode="auto">
          <a:xfrm>
            <a:off x="4429124" y="785800"/>
            <a:ext cx="1785950" cy="2144454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1048666" name="Content Placeholder 17"/>
          <p:cNvSpPr>
            <a:spLocks noGrp="1"/>
          </p:cNvSpPr>
          <p:nvPr>
            <p:ph idx="1"/>
          </p:nvPr>
        </p:nvSpPr>
        <p:spPr>
          <a:xfrm>
            <a:off x="6554031" y="2639774"/>
            <a:ext cx="2500298" cy="1857387"/>
          </a:xfrm>
          <a:ln>
            <a:solidFill>
              <a:srgbClr val="00B0F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None/>
            </a:pPr>
            <a:r>
              <a:rPr lang="en-GB" altLang="en-US" sz="1600" dirty="0"/>
              <a:t>       </a:t>
            </a:r>
            <a:r>
              <a:rPr lang="en-GB" altLang="en-US" sz="1600" dirty="0" err="1"/>
              <a:t>Perineural</a:t>
            </a:r>
            <a:r>
              <a:rPr lang="en-GB" altLang="en-US" sz="1600" dirty="0"/>
              <a:t> enhancement along the </a:t>
            </a:r>
            <a:r>
              <a:rPr lang="en-GB" altLang="en-US" sz="1600" dirty="0" err="1"/>
              <a:t>Infraorbital</a:t>
            </a:r>
            <a:r>
              <a:rPr lang="en-GB" altLang="en-US" sz="1600" dirty="0"/>
              <a:t> nerve  -reaching PPF .</a:t>
            </a:r>
            <a:r>
              <a:rPr lang="en-GB" altLang="en-US" sz="1600" dirty="0">
                <a:solidFill>
                  <a:schemeClr val="folHlink"/>
                </a:solidFill>
              </a:rPr>
              <a:t> MRI sign: Loss of fat at PPF/ PMF/ </a:t>
            </a:r>
            <a:r>
              <a:rPr lang="en-GB" altLang="en-US" sz="1600" dirty="0" err="1">
                <a:solidFill>
                  <a:schemeClr val="folHlink"/>
                </a:solidFill>
              </a:rPr>
              <a:t>Rotundum</a:t>
            </a:r>
            <a:endParaRPr lang="en-US" altLang="en-US" sz="1600" dirty="0">
              <a:solidFill>
                <a:schemeClr val="folHlink"/>
              </a:solidFill>
            </a:endParaRPr>
          </a:p>
          <a:p>
            <a:endParaRPr lang="en-IN" sz="1600" dirty="0"/>
          </a:p>
        </p:txBody>
      </p:sp>
      <p:sp>
        <p:nvSpPr>
          <p:cNvPr id="1048667" name="Right Arrow 18"/>
          <p:cNvSpPr>
            <a:spLocks noChangeArrowheads="1"/>
          </p:cNvSpPr>
          <p:nvPr/>
        </p:nvSpPr>
        <p:spPr bwMode="auto">
          <a:xfrm rot="8687366" flipV="1">
            <a:off x="2538692" y="3501816"/>
            <a:ext cx="515937" cy="49094"/>
          </a:xfrm>
          <a:prstGeom prst="rightArrow">
            <a:avLst>
              <a:gd name="adj1" fmla="val 50000"/>
              <a:gd name="adj2" fmla="val 5009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68" name="Right Arrow 19"/>
          <p:cNvSpPr>
            <a:spLocks noChangeArrowheads="1"/>
          </p:cNvSpPr>
          <p:nvPr/>
        </p:nvSpPr>
        <p:spPr bwMode="auto">
          <a:xfrm rot="8687366" flipV="1">
            <a:off x="4110328" y="3573255"/>
            <a:ext cx="515937" cy="49094"/>
          </a:xfrm>
          <a:prstGeom prst="rightArrow">
            <a:avLst>
              <a:gd name="adj1" fmla="val 50000"/>
              <a:gd name="adj2" fmla="val 5009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69" name="Right Arrow 21"/>
          <p:cNvSpPr>
            <a:spLocks noChangeArrowheads="1"/>
          </p:cNvSpPr>
          <p:nvPr/>
        </p:nvSpPr>
        <p:spPr bwMode="auto">
          <a:xfrm rot="8687366" flipV="1">
            <a:off x="5539088" y="3573256"/>
            <a:ext cx="515937" cy="49094"/>
          </a:xfrm>
          <a:prstGeom prst="rightArrow">
            <a:avLst>
              <a:gd name="adj1" fmla="val 50000"/>
              <a:gd name="adj2" fmla="val 5009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70" name="Right Arrow 22"/>
          <p:cNvSpPr>
            <a:spLocks noChangeArrowheads="1"/>
          </p:cNvSpPr>
          <p:nvPr/>
        </p:nvSpPr>
        <p:spPr bwMode="auto">
          <a:xfrm rot="19710227">
            <a:off x="263858" y="1719399"/>
            <a:ext cx="588962" cy="82390"/>
          </a:xfrm>
          <a:prstGeom prst="rightArrow">
            <a:avLst>
              <a:gd name="adj1" fmla="val 50000"/>
              <a:gd name="adj2" fmla="val 5009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71" name="Right Arrow 23"/>
          <p:cNvSpPr>
            <a:spLocks noChangeArrowheads="1"/>
          </p:cNvSpPr>
          <p:nvPr/>
        </p:nvSpPr>
        <p:spPr bwMode="auto">
          <a:xfrm rot="19710227">
            <a:off x="2406997" y="1719398"/>
            <a:ext cx="588962" cy="82390"/>
          </a:xfrm>
          <a:prstGeom prst="rightArrow">
            <a:avLst>
              <a:gd name="adj1" fmla="val 50000"/>
              <a:gd name="adj2" fmla="val 5009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72" name="Right Arrow 24"/>
          <p:cNvSpPr>
            <a:spLocks noChangeArrowheads="1"/>
          </p:cNvSpPr>
          <p:nvPr/>
        </p:nvSpPr>
        <p:spPr bwMode="auto">
          <a:xfrm rot="19710227">
            <a:off x="4478700" y="2005150"/>
            <a:ext cx="588962" cy="82390"/>
          </a:xfrm>
          <a:prstGeom prst="rightArrow">
            <a:avLst>
              <a:gd name="adj1" fmla="val 50000"/>
              <a:gd name="adj2" fmla="val 5009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73" name="Right Arrow 25"/>
          <p:cNvSpPr>
            <a:spLocks noChangeArrowheads="1"/>
          </p:cNvSpPr>
          <p:nvPr/>
        </p:nvSpPr>
        <p:spPr bwMode="auto">
          <a:xfrm rot="19710227">
            <a:off x="8920498" y="3128108"/>
            <a:ext cx="228383" cy="45719"/>
          </a:xfrm>
          <a:prstGeom prst="rightArrow">
            <a:avLst>
              <a:gd name="adj1" fmla="val 50000"/>
              <a:gd name="adj2" fmla="val 50091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sp>
        <p:nvSpPr>
          <p:cNvPr id="1048674" name="Right Arrow 26"/>
          <p:cNvSpPr>
            <a:spLocks noChangeArrowheads="1"/>
          </p:cNvSpPr>
          <p:nvPr/>
        </p:nvSpPr>
        <p:spPr bwMode="auto">
          <a:xfrm rot="8687366" flipV="1">
            <a:off x="8142446" y="4001903"/>
            <a:ext cx="279132" cy="83535"/>
          </a:xfrm>
          <a:prstGeom prst="rightArrow">
            <a:avLst>
              <a:gd name="adj1" fmla="val 50000"/>
              <a:gd name="adj2" fmla="val 5009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00">
              <a:solidFill>
                <a:srgbClr val="00FF00"/>
              </a:solidFill>
            </a:endParaRPr>
          </a:p>
        </p:txBody>
      </p:sp>
      <p:pic>
        <p:nvPicPr>
          <p:cNvPr id="2097188" name="Picture 1"/>
          <p:cNvPicPr>
            <a:picLocks noChangeAspect="1"/>
          </p:cNvPicPr>
          <p:nvPr/>
        </p:nvPicPr>
        <p:blipFill rotWithShape="1">
          <a:blip r:embed="rId9" cstate="print"/>
          <a:srcRect b="40458"/>
          <a:stretch>
            <a:fillRect/>
          </a:stretch>
        </p:blipFill>
        <p:spPr>
          <a:xfrm>
            <a:off x="7812360" y="0"/>
            <a:ext cx="1331640" cy="583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0" grpId="0" animBg="1"/>
      <p:bldP spid="1048671" grpId="0" animBg="1"/>
      <p:bldP spid="1048672" grpId="0" animBg="1"/>
      <p:bldP spid="104867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 noChangeArrowheads="1"/>
          </p:cNvSpPr>
          <p:nvPr>
            <p:ph type="title"/>
          </p:nvPr>
        </p:nvSpPr>
        <p:spPr>
          <a:xfrm>
            <a:off x="1485900" y="384175"/>
            <a:ext cx="6172200" cy="685800"/>
          </a:xfrm>
        </p:spPr>
        <p:txBody>
          <a:bodyPr/>
          <a:lstStyle/>
          <a:p>
            <a:pPr eaLnBrk="1" hangingPunct="1"/>
            <a:r>
              <a:rPr lang="en-US" altLang="en-US"/>
              <a:t>			</a:t>
            </a:r>
          </a:p>
        </p:txBody>
      </p:sp>
      <p:pic>
        <p:nvPicPr>
          <p:cNvPr id="2097189" name="Picture 2" descr="H:\UnnamedPatient_029\ln0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13808" t="13960" r="3351" b="18233"/>
          <a:stretch>
            <a:fillRect/>
          </a:stretch>
        </p:blipFill>
        <p:spPr>
          <a:xfrm>
            <a:off x="142843" y="1071552"/>
            <a:ext cx="1663545" cy="1571636"/>
          </a:xfrm>
        </p:spPr>
      </p:pic>
      <p:pic>
        <p:nvPicPr>
          <p:cNvPr id="2097190" name="Picture 3" descr="H:\UnnamedPatient_029\ln0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 t="10638" b="17021"/>
          <a:stretch>
            <a:fillRect/>
          </a:stretch>
        </p:blipFill>
        <p:spPr>
          <a:xfrm>
            <a:off x="1928794" y="1214428"/>
            <a:ext cx="1882976" cy="1571636"/>
          </a:xfrm>
        </p:spPr>
      </p:pic>
      <p:pic>
        <p:nvPicPr>
          <p:cNvPr id="2097191" name="Picture 2" descr="H:\UnnamedPatient_029\ln022.jpg"/>
          <p:cNvPicPr>
            <a:picLocks noChangeAspect="1" noChangeArrowheads="1"/>
          </p:cNvPicPr>
          <p:nvPr/>
        </p:nvPicPr>
        <p:blipFill>
          <a:blip r:embed="rId5"/>
          <a:srcRect l="2563" t="8888" b="20000"/>
          <a:stretch>
            <a:fillRect/>
          </a:stretch>
        </p:blipFill>
        <p:spPr bwMode="auto">
          <a:xfrm>
            <a:off x="3811133" y="1142990"/>
            <a:ext cx="1950479" cy="16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2" name="Picture 2" descr="H:\UnnamedPatient_029\se068.jpg"/>
          <p:cNvPicPr>
            <a:picLocks noChangeAspect="1" noChangeArrowheads="1"/>
          </p:cNvPicPr>
          <p:nvPr/>
        </p:nvPicPr>
        <p:blipFill>
          <a:blip r:embed="rId6"/>
          <a:srcRect l="16803" t="11201" r="15987" b="21587"/>
          <a:stretch>
            <a:fillRect/>
          </a:stretch>
        </p:blipFill>
        <p:spPr bwMode="auto">
          <a:xfrm>
            <a:off x="142844" y="3000378"/>
            <a:ext cx="1714512" cy="1714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3" name="Picture 3" descr="H:\UnnamedPatient_029\se042.jpg"/>
          <p:cNvPicPr>
            <a:picLocks noChangeAspect="1" noChangeArrowheads="1"/>
          </p:cNvPicPr>
          <p:nvPr/>
        </p:nvPicPr>
        <p:blipFill>
          <a:blip r:embed="rId7"/>
          <a:srcRect l="19252" t="7143" r="9319" b="26785"/>
          <a:stretch>
            <a:fillRect/>
          </a:stretch>
        </p:blipFill>
        <p:spPr bwMode="auto">
          <a:xfrm>
            <a:off x="2000231" y="2928941"/>
            <a:ext cx="1930755" cy="17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4" name="Picture 4" descr="H:\UnnamedPatient_029\se10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14810" y="3000378"/>
            <a:ext cx="1687010" cy="168701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82" name="Content Placeholder 4"/>
          <p:cNvSpPr txBox="1"/>
          <p:nvPr/>
        </p:nvSpPr>
        <p:spPr bwMode="auto">
          <a:xfrm>
            <a:off x="6215074" y="2428874"/>
            <a:ext cx="292892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 kern="0" dirty="0">
              <a:latin typeface="+mn-lt"/>
            </a:endParaRPr>
          </a:p>
        </p:txBody>
      </p:sp>
      <p:sp>
        <p:nvSpPr>
          <p:cNvPr id="1048683" name="Content Placeholder 2"/>
          <p:cNvSpPr txBox="1"/>
          <p:nvPr/>
        </p:nvSpPr>
        <p:spPr bwMode="auto">
          <a:xfrm>
            <a:off x="1409700" y="0"/>
            <a:ext cx="624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FontTx/>
              <a:buChar char="•"/>
            </a:pPr>
            <a:endParaRPr lang="en-US" sz="3300" kern="0" dirty="0">
              <a:latin typeface="+mn-lt"/>
            </a:endParaRPr>
          </a:p>
        </p:txBody>
      </p:sp>
      <p:sp>
        <p:nvSpPr>
          <p:cNvPr id="1048684" name="Content Placeholder 2"/>
          <p:cNvSpPr txBox="1"/>
          <p:nvPr/>
        </p:nvSpPr>
        <p:spPr bwMode="auto">
          <a:xfrm>
            <a:off x="228600" y="-5715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IN" kern="0" dirty="0"/>
          </a:p>
        </p:txBody>
      </p:sp>
      <p:sp>
        <p:nvSpPr>
          <p:cNvPr id="1048685" name="TextBox 2"/>
          <p:cNvSpPr txBox="1"/>
          <p:nvPr/>
        </p:nvSpPr>
        <p:spPr>
          <a:xfrm>
            <a:off x="1571604" y="500048"/>
            <a:ext cx="5715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CASE 5</a:t>
            </a:r>
            <a:endParaRPr lang="en-IN" dirty="0"/>
          </a:p>
        </p:txBody>
      </p:sp>
      <p:sp>
        <p:nvSpPr>
          <p:cNvPr id="1048686" name="Rectangle 12"/>
          <p:cNvSpPr/>
          <p:nvPr/>
        </p:nvSpPr>
        <p:spPr>
          <a:xfrm>
            <a:off x="6107916" y="806890"/>
            <a:ext cx="2643206" cy="3469640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sz="1600" kern="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7 year old boy presented with swelling in the left cheek</a:t>
            </a:r>
            <a:r>
              <a:rPr lang="en-US" sz="1600" kern="0" dirty="0">
                <a:solidFill>
                  <a:srgbClr val="FFFF00"/>
                </a:solidFill>
              </a:rPr>
              <a:t>. </a:t>
            </a:r>
            <a:r>
              <a:rPr lang="en-US" sz="1600" kern="0" dirty="0" err="1">
                <a:solidFill>
                  <a:srgbClr val="FFFF00"/>
                </a:solidFill>
              </a:rPr>
              <a:t>Embryonal</a:t>
            </a:r>
            <a:r>
              <a:rPr lang="en-US" sz="1600" kern="0" dirty="0">
                <a:solidFill>
                  <a:srgbClr val="FFFF00"/>
                </a:solidFill>
              </a:rPr>
              <a:t> </a:t>
            </a:r>
            <a:r>
              <a:rPr lang="en-US" sz="1600" kern="0" dirty="0" err="1">
                <a:solidFill>
                  <a:srgbClr val="FFFF00"/>
                </a:solidFill>
              </a:rPr>
              <a:t>Rhabdomyosarcoma</a:t>
            </a:r>
            <a:r>
              <a:rPr lang="en-US" sz="1600" kern="0" dirty="0">
                <a:solidFill>
                  <a:srgbClr val="FFFF00"/>
                </a:solidFill>
              </a:rPr>
              <a:t> with intracranial extension and metastasis.</a:t>
            </a:r>
            <a:r>
              <a:rPr lang="en-IN" altLang="en-US" sz="1600" dirty="0">
                <a:latin typeface="Book Antiqua" panose="02040602050305030304" charset="0"/>
                <a:cs typeface="Book Antiqua" panose="02040602050305030304" charset="0"/>
              </a:rPr>
              <a:t> </a:t>
            </a:r>
          </a:p>
          <a:p>
            <a:r>
              <a:rPr lang="en-IN" altLang="en-US" sz="1600" dirty="0">
                <a:latin typeface="Book Antiqua" panose="02040602050305030304" charset="0"/>
                <a:cs typeface="Book Antiqua" panose="02040602050305030304" charset="0"/>
              </a:rPr>
              <a:t>Poorly defined infiltrative mass (</a:t>
            </a:r>
            <a:r>
              <a:rPr lang="en-IN" altLang="en-US" sz="1600" b="1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</a:rPr>
              <a:t>star</a:t>
            </a:r>
            <a:r>
              <a:rPr lang="en-IN" altLang="en-US" sz="1600" dirty="0">
                <a:latin typeface="Book Antiqua" panose="02040602050305030304" charset="0"/>
                <a:cs typeface="Book Antiqua" panose="02040602050305030304" charset="0"/>
              </a:rPr>
              <a:t>) - </a:t>
            </a:r>
            <a:r>
              <a:rPr lang="en-IN" altLang="en-US" sz="1600" b="1" dirty="0" err="1">
                <a:solidFill>
                  <a:srgbClr val="7030A0"/>
                </a:solidFill>
                <a:latin typeface="Book Antiqua" panose="02040602050305030304" charset="0"/>
                <a:cs typeface="Book Antiqua" panose="02040602050305030304" charset="0"/>
              </a:rPr>
              <a:t>rhabdomyosarcoma</a:t>
            </a:r>
            <a:r>
              <a:rPr lang="en-IN" altLang="en-US" sz="1600" dirty="0">
                <a:latin typeface="Book Antiqua" panose="02040602050305030304" charset="0"/>
                <a:cs typeface="Book Antiqua" panose="02040602050305030304" charset="0"/>
              </a:rPr>
              <a:t> involving left masticator space with bony erosion of mandible and </a:t>
            </a:r>
            <a:r>
              <a:rPr lang="en-IN" altLang="en-US" sz="1600" dirty="0" err="1">
                <a:latin typeface="Book Antiqua" panose="02040602050305030304" charset="0"/>
                <a:cs typeface="Book Antiqua" panose="02040602050305030304" charset="0"/>
              </a:rPr>
              <a:t>pterygoid</a:t>
            </a:r>
            <a:r>
              <a:rPr lang="en-IN" altLang="en-US" sz="1600" dirty="0">
                <a:latin typeface="Book Antiqua" panose="02040602050305030304" charset="0"/>
                <a:cs typeface="Book Antiqua" panose="02040602050305030304" charset="0"/>
              </a:rPr>
              <a:t> plates. </a:t>
            </a:r>
            <a:r>
              <a:rPr lang="en-IN" altLang="en-US" sz="1600" b="1" dirty="0" err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Book Antiqua" panose="02040602050305030304" charset="0"/>
                <a:cs typeface="Book Antiqua" panose="02040602050305030304" charset="0"/>
              </a:rPr>
              <a:t>Perineural</a:t>
            </a:r>
            <a:r>
              <a:rPr lang="en-IN" altLang="en-US" sz="16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Book Antiqua" panose="02040602050305030304" charset="0"/>
                <a:cs typeface="Book Antiqua" panose="02040602050305030304" charset="0"/>
              </a:rPr>
              <a:t> spread along</a:t>
            </a:r>
            <a:endParaRPr lang="en-US" sz="1600" kern="0" dirty="0">
              <a:solidFill>
                <a:srgbClr val="FFFF00"/>
              </a:solidFill>
            </a:endParaRPr>
          </a:p>
        </p:txBody>
      </p:sp>
      <p:sp>
        <p:nvSpPr>
          <p:cNvPr id="1048687" name="5-Point Star 19"/>
          <p:cNvSpPr/>
          <p:nvPr/>
        </p:nvSpPr>
        <p:spPr bwMode="auto">
          <a:xfrm>
            <a:off x="1285852" y="1928808"/>
            <a:ext cx="71438" cy="71438"/>
          </a:xfrm>
          <a:prstGeom prst="star5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sp>
        <p:nvSpPr>
          <p:cNvPr id="1048688" name="5-Point Star 20"/>
          <p:cNvSpPr/>
          <p:nvPr/>
        </p:nvSpPr>
        <p:spPr bwMode="auto">
          <a:xfrm>
            <a:off x="3357554" y="1928808"/>
            <a:ext cx="45719" cy="80962"/>
          </a:xfrm>
          <a:prstGeom prst="star5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4400" b="0" i="0" u="none" strike="noStrike" cap="none" normalizeH="0" baseline="0">
              <a:ln>
                <a:noFill/>
              </a:ln>
              <a:solidFill>
                <a:srgbClr val="00FF00"/>
              </a:solidFill>
              <a:effectLst/>
              <a:latin typeface="Arial" charset="0"/>
            </a:endParaRPr>
          </a:p>
        </p:txBody>
      </p:sp>
      <p:cxnSp>
        <p:nvCxnSpPr>
          <p:cNvPr id="3145738" name="Straight Connector 22"/>
          <p:cNvCxnSpPr>
            <a:cxnSpLocks/>
          </p:cNvCxnSpPr>
          <p:nvPr/>
        </p:nvCxnSpPr>
        <p:spPr bwMode="auto">
          <a:xfrm flipV="1">
            <a:off x="5143504" y="1571618"/>
            <a:ext cx="500066" cy="35719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145739" name="Straight Connector 24"/>
          <p:cNvCxnSpPr>
            <a:cxnSpLocks/>
          </p:cNvCxnSpPr>
          <p:nvPr/>
        </p:nvCxnSpPr>
        <p:spPr bwMode="auto">
          <a:xfrm rot="5400000" flipH="1" flipV="1">
            <a:off x="1393009" y="3679039"/>
            <a:ext cx="357190" cy="28575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145740" name="Straight Connector 27"/>
          <p:cNvCxnSpPr>
            <a:cxnSpLocks/>
          </p:cNvCxnSpPr>
          <p:nvPr/>
        </p:nvCxnSpPr>
        <p:spPr bwMode="auto">
          <a:xfrm rot="5400000" flipH="1" flipV="1">
            <a:off x="3393273" y="3536163"/>
            <a:ext cx="357190" cy="28575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pic>
        <p:nvPicPr>
          <p:cNvPr id="2097195" name="Picture 1"/>
          <p:cNvPicPr>
            <a:picLocks noChangeAspect="1"/>
          </p:cNvPicPr>
          <p:nvPr/>
        </p:nvPicPr>
        <p:blipFill rotWithShape="1">
          <a:blip r:embed="rId9" cstate="print"/>
          <a:srcRect b="40458"/>
          <a:stretch>
            <a:fillRect/>
          </a:stretch>
        </p:blipFill>
        <p:spPr>
          <a:xfrm>
            <a:off x="7812360" y="0"/>
            <a:ext cx="1331640" cy="629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2" grpId="0"/>
      <p:bldP spid="1048682" grpId="1"/>
      <p:bldP spid="1048682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276412" y="520546"/>
            <a:ext cx="9115479" cy="1159207"/>
          </a:xfrm>
        </p:spPr>
        <p:txBody>
          <a:bodyPr/>
          <a:lstStyle/>
          <a:p>
            <a:pPr algn="l"/>
            <a:r>
              <a:rPr lang="en-US" altLang="en-US" b="1" dirty="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                 </a:t>
            </a:r>
            <a:r>
              <a:rPr lang="en-IN" altLang="en-US" b="1" dirty="0">
                <a:solidFill>
                  <a:schemeClr val="tx1"/>
                </a:solidFill>
                <a:latin typeface="Book Antiqua" panose="02040602050305030304" charset="0"/>
                <a:cs typeface="Book Antiqua" panose="02040602050305030304" charset="0"/>
              </a:rPr>
              <a:t>CONCLUSION</a:t>
            </a:r>
            <a:endParaRPr lang="zh-CN" altLang="en-US"/>
          </a:p>
        </p:txBody>
      </p:sp>
      <p:sp>
        <p:nvSpPr>
          <p:cNvPr id="1048693" name="Content Placeholder 2"/>
          <p:cNvSpPr>
            <a:spLocks noGrp="1"/>
          </p:cNvSpPr>
          <p:nvPr>
            <p:ph idx="1"/>
          </p:nvPr>
        </p:nvSpPr>
        <p:spPr>
          <a:xfrm>
            <a:off x="276412" y="1922066"/>
            <a:ext cx="8483503" cy="2071702"/>
          </a:xfrm>
          <a:ln>
            <a:solidFill>
              <a:srgbClr val="FF00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 algn="just">
              <a:buNone/>
            </a:pPr>
            <a:endParaRPr lang="en-US" sz="2100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pPr marL="0" indent="0" algn="just">
              <a:buNone/>
            </a:pPr>
            <a:r>
              <a:rPr lang="en-US" sz="21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Radiologists should be familiar with the pattern of growth and spread in various head and neck malignancies especially the perineural </a:t>
            </a:r>
            <a:r>
              <a:rPr lang="en-US" sz="21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tumour</a:t>
            </a:r>
            <a:r>
              <a:rPr lang="en-US" sz="21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spread patterns, </a:t>
            </a:r>
            <a:r>
              <a:rPr lang="en-IN" altLang="en-US" sz="21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with </a:t>
            </a:r>
            <a:r>
              <a:rPr lang="en-IN" altLang="en-US" sz="2100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good knowledge of key </a:t>
            </a:r>
            <a:r>
              <a:rPr lang="en-IN" altLang="en-US" sz="2100" dirty="0" err="1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antomical</a:t>
            </a:r>
            <a:r>
              <a:rPr lang="en-IN" altLang="en-US" sz="2100" dirty="0">
                <a:solidFill>
                  <a:srgbClr val="FF0000"/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 landmarks for detection of PNS</a:t>
            </a:r>
            <a:r>
              <a:rPr lang="en-IN" altLang="en-US" sz="21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, </a:t>
            </a:r>
            <a:r>
              <a:rPr lang="en-US" sz="21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charset="0"/>
                <a:cs typeface="Book Antiqua" panose="02040602050305030304" charset="0"/>
                <a:sym typeface="+mn-ea"/>
              </a:rPr>
              <a:t>their radiologic appearance and clinical significance for optimal patient management.</a:t>
            </a:r>
          </a:p>
          <a:p>
            <a:pPr marL="0" indent="0" algn="just">
              <a:buNone/>
            </a:pPr>
            <a:endParaRPr lang="en-US" sz="2100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pPr marL="0" indent="0" algn="just">
              <a:buNone/>
            </a:pPr>
            <a:endParaRPr lang="en-US" sz="1800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  <a:sym typeface="+mn-ea"/>
            </a:endParaRPr>
          </a:p>
          <a:p>
            <a:pPr marL="0" indent="0" algn="just">
              <a:buNone/>
            </a:pPr>
            <a:endParaRPr lang="en-US" sz="1400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</a:endParaRPr>
          </a:p>
          <a:p>
            <a:pPr algn="just"/>
            <a:endParaRPr lang="en-US" sz="1400" dirty="0">
              <a:solidFill>
                <a:schemeClr val="accent3">
                  <a:lumMod val="20000"/>
                  <a:lumOff val="80000"/>
                </a:schemeClr>
              </a:solidFill>
              <a:latin typeface="Book Antiqua" panose="02040602050305030304" charset="0"/>
              <a:cs typeface="Book Antiqua" panose="02040602050305030304" charset="0"/>
            </a:endParaRPr>
          </a:p>
        </p:txBody>
      </p:sp>
      <p:sp>
        <p:nvSpPr>
          <p:cNvPr id="1048694" name="Text Box 4"/>
          <p:cNvSpPr txBox="1"/>
          <p:nvPr/>
        </p:nvSpPr>
        <p:spPr>
          <a:xfrm>
            <a:off x="4714876" y="4643451"/>
            <a:ext cx="4281487" cy="75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/>
          </a:p>
        </p:txBody>
      </p:sp>
      <p:pic>
        <p:nvPicPr>
          <p:cNvPr id="2097196" name="Picture 1"/>
          <p:cNvPicPr>
            <a:picLocks noChangeAspect="1"/>
          </p:cNvPicPr>
          <p:nvPr/>
        </p:nvPicPr>
        <p:blipFill rotWithShape="1">
          <a:blip r:embed="rId2" cstate="print"/>
          <a:srcRect b="40458"/>
          <a:stretch>
            <a:fillRect/>
          </a:stretch>
        </p:blipFill>
        <p:spPr>
          <a:xfrm>
            <a:off x="7812360" y="0"/>
            <a:ext cx="1331640" cy="6291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04875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763" indent="0">
              <a:buNone/>
            </a:pPr>
            <a:r>
              <a:rPr lang="en-US" sz="4000"/>
              <a:t>TEACHING POINTS</a:t>
            </a:r>
          </a:p>
        </p:txBody>
      </p:sp>
      <p:sp>
        <p:nvSpPr>
          <p:cNvPr id="1048696" name="Content Placeholder 104876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/>
              <a:t>Patient with any head and neck malignancy-</a:t>
            </a:r>
            <a:endParaRPr lang="en-US" sz="1600"/>
          </a:p>
          <a:p>
            <a:r>
              <a:rPr lang="en-US" sz="1800"/>
              <a:t>Get the MRI protocol right to detect perineural spread… (contrast MRI+MP)</a:t>
            </a:r>
            <a:endParaRPr lang="en-US" sz="1600"/>
          </a:p>
          <a:p>
            <a:r>
              <a:rPr lang="en-US" sz="1800"/>
              <a:t>Look closely the nerve course for the signs &amp; Follow the nerve anatomy.</a:t>
            </a:r>
            <a:endParaRPr lang="en-US" sz="1600"/>
          </a:p>
          <a:p>
            <a:r>
              <a:rPr lang="en-US" sz="1800"/>
              <a:t>Use CT to add confidence and confirmation of bone related changes</a:t>
            </a:r>
            <a:endParaRPr lang="en-US" sz="1600"/>
          </a:p>
          <a:p>
            <a:r>
              <a:rPr lang="en-US" sz="1800"/>
              <a:t>Any patient with trigeminal nerve symptoms – facial pain/numbness</a:t>
            </a:r>
            <a:endParaRPr lang="en-US" sz="1600"/>
          </a:p>
          <a:p>
            <a:r>
              <a:rPr lang="en-US" sz="1800"/>
              <a:t>Look out and trace the divisions of V nerve from face/orbit to the brain stem</a:t>
            </a:r>
            <a:endParaRPr lang="en-US" sz="1600"/>
          </a:p>
          <a:p>
            <a:r>
              <a:rPr lang="en-US" sz="1800"/>
              <a:t>Radiologist can be the first person to detect the malignancy in such symptoms and also detect Perineural spread</a:t>
            </a:r>
            <a:endParaRPr lang="en-US" sz="1600"/>
          </a:p>
          <a:p>
            <a:r>
              <a:rPr lang="en-US" sz="1800"/>
              <a:t>MRI –Gold standard imaging modality.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0487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REFERENCES</a:t>
            </a:r>
          </a:p>
        </p:txBody>
      </p:sp>
      <p:sp>
        <p:nvSpPr>
          <p:cNvPr id="1048698" name="Content Placeholder 104876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Maroldi R, Farina D, Borghesi A, Marconi A, Gatti E. Perineural tumor spread. Neuroimag Clin N Am. 2008;18:413–29.</a:t>
            </a:r>
            <a:endParaRPr lang="en-US" sz="1800"/>
          </a:p>
          <a:p>
            <a:r>
              <a:rPr lang="en-US" sz="2000"/>
              <a:t>Chang PC, Fischbein NJ, McCalmont TH, et al. Perineural spread of malignant melanoma of the head and neck: clinical and imaging features. AJNR Am J Neuroradiol. 2004;25:5–11. [PMC free article] [PubMed] [Google Scholar]</a:t>
            </a:r>
            <a:endParaRPr lang="en-US" sz="1800"/>
          </a:p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04876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0" name="Content Placeholder 104876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97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796" y="-77263"/>
            <a:ext cx="9279105" cy="5220763"/>
          </a:xfrm>
          <a:prstGeom prst="rect">
            <a:avLst/>
          </a:prstGeom>
        </p:spPr>
      </p:pic>
      <p:sp>
        <p:nvSpPr>
          <p:cNvPr id="1048701" name="TextBox 2"/>
          <p:cNvSpPr txBox="1"/>
          <p:nvPr/>
        </p:nvSpPr>
        <p:spPr>
          <a:xfrm>
            <a:off x="3085792" y="1992629"/>
            <a:ext cx="3236017" cy="815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>
                <a:solidFill>
                  <a:srgbClr val="002060"/>
                </a:solidFill>
                <a:latin typeface="Arial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FF00"/>
          </a:solidFill>
          <a:prstDash val="solid"/>
          <a:round/>
          <a:headEnd type="triangl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4400" b="0" i="0" u="none" strike="noStrike" cap="none" normalizeH="0" baseline="0" smtClean="0">
            <a:ln>
              <a:noFill/>
            </a:ln>
            <a:solidFill>
              <a:srgbClr val="00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rgbClr val="FFFF00"/>
          </a:solidFill>
          <a:prstDash val="solid"/>
          <a:round/>
          <a:headEnd type="triangl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4400" b="0" i="0" u="none" strike="noStrike" cap="none" normalizeH="0" baseline="0" smtClean="0">
            <a:ln>
              <a:noFill/>
            </a:ln>
            <a:solidFill>
              <a:srgbClr val="00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66FFFF"/>
        </a:dk1>
        <a:lt1>
          <a:srgbClr val="00FF00"/>
        </a:lt1>
        <a:dk2>
          <a:srgbClr val="000000"/>
        </a:dk2>
        <a:lt2>
          <a:srgbClr val="B9193B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00DA00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1068</Words>
  <Application>Microsoft Macintosh PowerPoint</Application>
  <PresentationFormat>On-screen Show (16:9)</PresentationFormat>
  <Paragraphs>99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Book Antiqua</vt:lpstr>
      <vt:lpstr>Bookman Old Style</vt:lpstr>
      <vt:lpstr>Calibri</vt:lpstr>
      <vt:lpstr>Wingdings</vt:lpstr>
      <vt:lpstr>Default Design</vt:lpstr>
      <vt:lpstr>Wiring the route : Decoding the perineural spread in head and neck tumors</vt:lpstr>
      <vt:lpstr>LEARNING OBJECTIVES</vt:lpstr>
      <vt:lpstr>BACKGROUND</vt:lpstr>
      <vt:lpstr>PNS/PNI in Head and Neck Cancers: Histologic Types</vt:lpstr>
      <vt:lpstr>Imaging Findings of Perineural spread</vt:lpstr>
      <vt:lpstr>Key points in evaluation of each nerve for                              PNS/PNI</vt:lpstr>
      <vt:lpstr>PowerPoint Presentation</vt:lpstr>
      <vt:lpstr>PowerPoint Presentation</vt:lpstr>
      <vt:lpstr>Case 3</vt:lpstr>
      <vt:lpstr>PowerPoint Presentation</vt:lpstr>
      <vt:lpstr>   </vt:lpstr>
      <vt:lpstr>                 CONCLUSION</vt:lpstr>
      <vt:lpstr>TEACHING POINTS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ONEPLUS A6010</dc:creator>
  <cp:lastModifiedBy>Stanley Radiology</cp:lastModifiedBy>
  <cp:revision>1</cp:revision>
  <dcterms:created xsi:type="dcterms:W3CDTF">1969-12-31T18:30:00Z</dcterms:created>
  <dcterms:modified xsi:type="dcterms:W3CDTF">2024-05-15T05:09:05Z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dd55501e8dd4483bb9737d0ecd06a63b</vt:lpwstr>
  </property>
</Properties>
</file>