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drawings/drawing1.xml" ContentType="application/vnd.openxmlformats-officedocument.drawingml.chartshape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1"/>
  </p:notesMasterIdLst>
  <p:sldIdLst>
    <p:sldId id="270" r:id="rId2"/>
    <p:sldId id="279" r:id="rId3"/>
    <p:sldId id="258" r:id="rId4"/>
    <p:sldId id="286" r:id="rId5"/>
    <p:sldId id="266" r:id="rId6"/>
    <p:sldId id="355" r:id="rId7"/>
    <p:sldId id="281" r:id="rId8"/>
    <p:sldId id="316" r:id="rId9"/>
    <p:sldId id="296" r:id="rId10"/>
    <p:sldId id="274" r:id="rId11"/>
    <p:sldId id="259" r:id="rId12"/>
    <p:sldId id="357" r:id="rId13"/>
    <p:sldId id="338" r:id="rId14"/>
    <p:sldId id="343" r:id="rId15"/>
    <p:sldId id="315" r:id="rId16"/>
    <p:sldId id="260" r:id="rId17"/>
    <p:sldId id="284" r:id="rId18"/>
    <p:sldId id="262" r:id="rId19"/>
    <p:sldId id="271"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93" autoAdjust="0"/>
    <p:restoredTop sz="94620" autoAdjust="0"/>
  </p:normalViewPr>
  <p:slideViewPr>
    <p:cSldViewPr snapToGrid="0">
      <p:cViewPr varScale="1">
        <p:scale>
          <a:sx n="103" d="100"/>
          <a:sy n="103" d="100"/>
        </p:scale>
        <p:origin x="872" y="17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IN" dirty="0">
                <a:solidFill>
                  <a:schemeClr val="bg1"/>
                </a:solidFill>
              </a:rPr>
              <a:t>Comparison</a:t>
            </a:r>
            <a:r>
              <a:rPr lang="en-IN" baseline="0" dirty="0">
                <a:solidFill>
                  <a:schemeClr val="bg1"/>
                </a:solidFill>
              </a:rPr>
              <a:t> of fatty liver on NCCT and CECT with those having deranges LFTs</a:t>
            </a:r>
            <a:endParaRPr lang="en-IN" dirty="0">
              <a:solidFill>
                <a:schemeClr val="bg1"/>
              </a:solidFill>
            </a:endParaRPr>
          </a:p>
        </c:rich>
      </c:tx>
      <c:overlay val="0"/>
      <c:spPr>
        <a:noFill/>
        <a:ln>
          <a:noFill/>
        </a:ln>
        <a:effectLst/>
      </c:sp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Sheet1!$B$1</c:f>
              <c:strCache>
                <c:ptCount val="1"/>
                <c:pt idx="0">
                  <c:v>NCCT</c:v>
                </c:pt>
              </c:strCache>
            </c:strRef>
          </c:tx>
          <c:spPr>
            <a:solidFill>
              <a:schemeClr val="accent1"/>
            </a:solidFill>
            <a:ln>
              <a:noFill/>
            </a:ln>
            <a:effectLst/>
            <a:sp3d/>
          </c:spPr>
          <c:invertIfNegative val="0"/>
          <c:cat>
            <c:strRef>
              <c:f>Sheet1!$A$2:$A$4</c:f>
              <c:strCache>
                <c:ptCount val="3"/>
                <c:pt idx="0">
                  <c:v>Mild</c:v>
                </c:pt>
                <c:pt idx="1">
                  <c:v>Moderate</c:v>
                </c:pt>
                <c:pt idx="2">
                  <c:v>Severe</c:v>
                </c:pt>
              </c:strCache>
            </c:strRef>
          </c:cat>
          <c:val>
            <c:numRef>
              <c:f>Sheet1!$B$2:$B$4</c:f>
              <c:numCache>
                <c:formatCode>General</c:formatCode>
                <c:ptCount val="3"/>
                <c:pt idx="0">
                  <c:v>35.200000000000003</c:v>
                </c:pt>
                <c:pt idx="1">
                  <c:v>35</c:v>
                </c:pt>
                <c:pt idx="2">
                  <c:v>84.6</c:v>
                </c:pt>
              </c:numCache>
            </c:numRef>
          </c:val>
          <c:extLst>
            <c:ext xmlns:c16="http://schemas.microsoft.com/office/drawing/2014/chart" uri="{C3380CC4-5D6E-409C-BE32-E72D297353CC}">
              <c16:uniqueId val="{00000000-A40D-43ED-A348-ECA4B8844D69}"/>
            </c:ext>
          </c:extLst>
        </c:ser>
        <c:ser>
          <c:idx val="1"/>
          <c:order val="1"/>
          <c:tx>
            <c:strRef>
              <c:f>Sheet1!$C$1</c:f>
              <c:strCache>
                <c:ptCount val="1"/>
                <c:pt idx="0">
                  <c:v>CECT</c:v>
                </c:pt>
              </c:strCache>
            </c:strRef>
          </c:tx>
          <c:spPr>
            <a:solidFill>
              <a:schemeClr val="accent2"/>
            </a:solidFill>
            <a:ln>
              <a:noFill/>
            </a:ln>
            <a:effectLst/>
            <a:sp3d/>
          </c:spPr>
          <c:invertIfNegative val="0"/>
          <c:cat>
            <c:strRef>
              <c:f>Sheet1!$A$2:$A$4</c:f>
              <c:strCache>
                <c:ptCount val="3"/>
                <c:pt idx="0">
                  <c:v>Mild</c:v>
                </c:pt>
                <c:pt idx="1">
                  <c:v>Moderate</c:v>
                </c:pt>
                <c:pt idx="2">
                  <c:v>Severe</c:v>
                </c:pt>
              </c:strCache>
            </c:strRef>
          </c:cat>
          <c:val>
            <c:numRef>
              <c:f>Sheet1!$C$2:$C$4</c:f>
              <c:numCache>
                <c:formatCode>General</c:formatCode>
                <c:ptCount val="3"/>
                <c:pt idx="0">
                  <c:v>28.5</c:v>
                </c:pt>
                <c:pt idx="1">
                  <c:v>70</c:v>
                </c:pt>
                <c:pt idx="2">
                  <c:v>88</c:v>
                </c:pt>
              </c:numCache>
            </c:numRef>
          </c:val>
          <c:extLst>
            <c:ext xmlns:c16="http://schemas.microsoft.com/office/drawing/2014/chart" uri="{C3380CC4-5D6E-409C-BE32-E72D297353CC}">
              <c16:uniqueId val="{00000001-A40D-43ED-A348-ECA4B8844D69}"/>
            </c:ext>
          </c:extLst>
        </c:ser>
        <c:dLbls>
          <c:showLegendKey val="0"/>
          <c:showVal val="0"/>
          <c:showCatName val="0"/>
          <c:showSerName val="0"/>
          <c:showPercent val="0"/>
          <c:showBubbleSize val="0"/>
        </c:dLbls>
        <c:gapWidth val="150"/>
        <c:shape val="box"/>
        <c:axId val="118855168"/>
        <c:axId val="118856704"/>
        <c:axId val="0"/>
      </c:bar3DChart>
      <c:catAx>
        <c:axId val="11885516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crossAx val="118856704"/>
        <c:crosses val="autoZero"/>
        <c:auto val="1"/>
        <c:lblAlgn val="ctr"/>
        <c:lblOffset val="100"/>
        <c:noMultiLvlLbl val="0"/>
      </c:catAx>
      <c:valAx>
        <c:axId val="118856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8855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userShapes r:id="rId2"/>
</c:chartSpace>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1A19A8A-B1CF-4727-AD53-2A6A17BA3CBA}" type="doc">
      <dgm:prSet loTypeId="urn:microsoft.com/office/officeart/2005/8/layout/lProcess2" loCatId="relationship" qsTypeId="urn:microsoft.com/office/officeart/2005/8/quickstyle/simple5" qsCatId="simple" csTypeId="urn:microsoft.com/office/officeart/2005/8/colors/colorful4" csCatId="colorful" phldr="1"/>
      <dgm:spPr/>
      <dgm:t>
        <a:bodyPr/>
        <a:lstStyle/>
        <a:p>
          <a:endParaRPr lang="pl-PL"/>
        </a:p>
      </dgm:t>
    </dgm:pt>
    <dgm:pt modelId="{789086D8-F952-4214-8E0E-09A36CE7BA7D}">
      <dgm:prSet phldrT="[Tekst]" custT="1"/>
      <dgm:spPr/>
      <dgm:t>
        <a:bodyPr/>
        <a:lstStyle/>
        <a:p>
          <a:endParaRPr lang="pl-PL" sz="2400" b="1" dirty="0"/>
        </a:p>
        <a:p>
          <a:r>
            <a:rPr lang="en-IN" sz="2400" dirty="0">
              <a:solidFill>
                <a:srgbClr val="002060"/>
              </a:solidFill>
              <a:latin typeface="Calibri" pitchFamily="34" charset="0"/>
            </a:rPr>
            <a:t>Total- 74 patients </a:t>
          </a:r>
          <a:r>
            <a:rPr lang="en-IN" sz="2400" dirty="0">
              <a:latin typeface="Calibri" pitchFamily="34" charset="0"/>
            </a:rPr>
            <a:t>(</a:t>
          </a:r>
          <a:r>
            <a:rPr lang="en-IN" sz="2400" dirty="0">
              <a:solidFill>
                <a:srgbClr val="C00000"/>
              </a:solidFill>
              <a:latin typeface="Calibri" pitchFamily="34" charset="0"/>
            </a:rPr>
            <a:t>clinically diagnosed based on </a:t>
          </a:r>
          <a:r>
            <a:rPr lang="en-IN" sz="2400" dirty="0">
              <a:latin typeface="Calibri" pitchFamily="34" charset="0"/>
            </a:rPr>
            <a:t>Hannifin and </a:t>
          </a:r>
          <a:r>
            <a:rPr lang="en-IN" sz="2400" dirty="0" err="1">
              <a:latin typeface="Calibri" pitchFamily="34" charset="0"/>
            </a:rPr>
            <a:t>Chiaia</a:t>
          </a:r>
          <a:r>
            <a:rPr lang="en-IN" sz="2400" dirty="0">
              <a:latin typeface="Calibri" pitchFamily="34" charset="0"/>
            </a:rPr>
            <a:t> staging system)</a:t>
          </a:r>
          <a:r>
            <a:rPr lang="pl-PL" sz="2000" b="1" dirty="0"/>
            <a:t> </a:t>
          </a:r>
        </a:p>
      </dgm:t>
    </dgm:pt>
    <dgm:pt modelId="{F6EC6789-CBC2-44CE-9C99-F8F2AE9791E3}" type="parTrans" cxnId="{D388F3E8-4992-4672-B305-71BC9DA04779}">
      <dgm:prSet/>
      <dgm:spPr/>
      <dgm:t>
        <a:bodyPr/>
        <a:lstStyle/>
        <a:p>
          <a:endParaRPr lang="pl-PL"/>
        </a:p>
      </dgm:t>
    </dgm:pt>
    <dgm:pt modelId="{D7701BB0-DACE-4EF5-A7AD-A8DE6947B1DE}" type="sibTrans" cxnId="{D388F3E8-4992-4672-B305-71BC9DA04779}">
      <dgm:prSet/>
      <dgm:spPr/>
      <dgm:t>
        <a:bodyPr/>
        <a:lstStyle/>
        <a:p>
          <a:endParaRPr lang="pl-PL"/>
        </a:p>
      </dgm:t>
    </dgm:pt>
    <dgm:pt modelId="{D019FCE3-E1C3-4A14-BA7D-266561042BE8}">
      <dgm:prSet phldrT="[Tekst]" custT="1">
        <dgm:style>
          <a:lnRef idx="0">
            <a:schemeClr val="accent1"/>
          </a:lnRef>
          <a:fillRef idx="3">
            <a:schemeClr val="accent1"/>
          </a:fillRef>
          <a:effectRef idx="3">
            <a:schemeClr val="accent1"/>
          </a:effectRef>
          <a:fontRef idx="minor">
            <a:schemeClr val="lt1"/>
          </a:fontRef>
        </dgm:style>
      </dgm:prSet>
      <dgm:spPr/>
      <dgm:t>
        <a:bodyPr/>
        <a:lstStyle/>
        <a:p>
          <a:r>
            <a:rPr lang="en-IN" sz="2000" b="1" dirty="0"/>
            <a:t>Male-</a:t>
          </a:r>
          <a:r>
            <a:rPr lang="en-IN" sz="2000" b="1" dirty="0">
              <a:solidFill>
                <a:srgbClr val="FFFF00"/>
              </a:solidFill>
            </a:rPr>
            <a:t>43</a:t>
          </a:r>
          <a:r>
            <a:rPr lang="en-IN" sz="2000" b="1" dirty="0"/>
            <a:t>, female-</a:t>
          </a:r>
          <a:r>
            <a:rPr lang="en-IN" sz="2000" b="1" dirty="0">
              <a:solidFill>
                <a:srgbClr val="FFFF00"/>
              </a:solidFill>
            </a:rPr>
            <a:t>31</a:t>
          </a:r>
          <a:endParaRPr lang="pl-PL" sz="2000" b="1" dirty="0">
            <a:solidFill>
              <a:srgbClr val="FFFF00"/>
            </a:solidFill>
          </a:endParaRPr>
        </a:p>
      </dgm:t>
    </dgm:pt>
    <dgm:pt modelId="{4AF254D8-D129-4E13-98E6-66A47442F2CC}" type="parTrans" cxnId="{7E3E1C0E-C26B-4EFF-AC23-934CE61AF946}">
      <dgm:prSet/>
      <dgm:spPr/>
      <dgm:t>
        <a:bodyPr/>
        <a:lstStyle/>
        <a:p>
          <a:endParaRPr lang="pl-PL"/>
        </a:p>
      </dgm:t>
    </dgm:pt>
    <dgm:pt modelId="{88929BF4-BF3C-4DE5-B271-4E3CCA76340D}" type="sibTrans" cxnId="{7E3E1C0E-C26B-4EFF-AC23-934CE61AF946}">
      <dgm:prSet/>
      <dgm:spPr/>
      <dgm:t>
        <a:bodyPr/>
        <a:lstStyle/>
        <a:p>
          <a:endParaRPr lang="pl-PL"/>
        </a:p>
      </dgm:t>
    </dgm:pt>
    <dgm:pt modelId="{1E79C577-2484-4221-A5EA-CC324D68C6F8}">
      <dgm:prSet phldrT="[Tekst]" custT="1">
        <dgm:style>
          <a:lnRef idx="0">
            <a:schemeClr val="accent1"/>
          </a:lnRef>
          <a:fillRef idx="3">
            <a:schemeClr val="accent1"/>
          </a:fillRef>
          <a:effectRef idx="3">
            <a:schemeClr val="accent1"/>
          </a:effectRef>
          <a:fontRef idx="minor">
            <a:schemeClr val="lt1"/>
          </a:fontRef>
        </dgm:style>
      </dgm:prSet>
      <dgm:spPr/>
      <dgm:t>
        <a:bodyPr/>
        <a:lstStyle/>
        <a:p>
          <a:r>
            <a:rPr lang="pl-PL" sz="2000" b="1" dirty="0">
              <a:latin typeface="Calibri" pitchFamily="34" charset="0"/>
            </a:rPr>
            <a:t>Referred from Dept. of </a:t>
          </a:r>
          <a:r>
            <a:rPr lang="en-IN" sz="2000" b="1" dirty="0">
              <a:latin typeface="Calibri" pitchFamily="34" charset="0"/>
            </a:rPr>
            <a:t>physical  Medicine &amp; </a:t>
          </a:r>
          <a:r>
            <a:rPr lang="en-IN" sz="2000" b="1" dirty="0" err="1">
              <a:latin typeface="Calibri" pitchFamily="34" charset="0"/>
            </a:rPr>
            <a:t>Orthopedics</a:t>
          </a:r>
          <a:endParaRPr lang="pl-PL" sz="1800" b="1" dirty="0"/>
        </a:p>
      </dgm:t>
    </dgm:pt>
    <dgm:pt modelId="{F818AC1F-DA79-43C5-A813-9CDD79A261E3}" type="parTrans" cxnId="{FE7D5A38-5AA1-4A88-AB2C-EDCD70591CEB}">
      <dgm:prSet/>
      <dgm:spPr/>
      <dgm:t>
        <a:bodyPr/>
        <a:lstStyle/>
        <a:p>
          <a:endParaRPr lang="pl-PL"/>
        </a:p>
      </dgm:t>
    </dgm:pt>
    <dgm:pt modelId="{DDDCAE3C-AC14-4F7C-82F1-D99C3C3231A7}" type="sibTrans" cxnId="{FE7D5A38-5AA1-4A88-AB2C-EDCD70591CEB}">
      <dgm:prSet/>
      <dgm:spPr/>
      <dgm:t>
        <a:bodyPr/>
        <a:lstStyle/>
        <a:p>
          <a:endParaRPr lang="pl-PL"/>
        </a:p>
      </dgm:t>
    </dgm:pt>
    <dgm:pt modelId="{33A02854-421B-43CA-B8DD-4DDCB3840E31}">
      <dgm:prSet phldrT="[Tekst]" custT="1"/>
      <dgm:spPr/>
      <dgm:t>
        <a:bodyPr/>
        <a:lstStyle/>
        <a:p>
          <a:r>
            <a:rPr lang="pl-PL" sz="2400" b="1" dirty="0">
              <a:solidFill>
                <a:srgbClr val="7030A0"/>
              </a:solidFill>
              <a:latin typeface="Calibri" pitchFamily="34" charset="0"/>
            </a:rPr>
            <a:t>Exclusion Criteria </a:t>
          </a:r>
          <a:r>
            <a:rPr lang="pl-PL" sz="2400" b="1" dirty="0">
              <a:solidFill>
                <a:srgbClr val="7030A0"/>
              </a:solidFill>
            </a:rPr>
            <a:t>: </a:t>
          </a:r>
          <a:endParaRPr lang="pl-PL" sz="2000" b="0" dirty="0">
            <a:solidFill>
              <a:srgbClr val="7030A0"/>
            </a:solidFill>
          </a:endParaRPr>
        </a:p>
      </dgm:t>
    </dgm:pt>
    <dgm:pt modelId="{5F90548D-05A9-496F-8F4D-1AED4EBE22D6}" type="parTrans" cxnId="{C2F9A2BD-9DDC-4BA5-B489-88D738BF0F37}">
      <dgm:prSet/>
      <dgm:spPr/>
      <dgm:t>
        <a:bodyPr/>
        <a:lstStyle/>
        <a:p>
          <a:endParaRPr lang="pl-PL"/>
        </a:p>
      </dgm:t>
    </dgm:pt>
    <dgm:pt modelId="{1E4B144F-4B05-4EB6-A7C8-A0DD8716E88C}" type="sibTrans" cxnId="{C2F9A2BD-9DDC-4BA5-B489-88D738BF0F37}">
      <dgm:prSet/>
      <dgm:spPr/>
      <dgm:t>
        <a:bodyPr/>
        <a:lstStyle/>
        <a:p>
          <a:endParaRPr lang="pl-PL"/>
        </a:p>
      </dgm:t>
    </dgm:pt>
    <dgm:pt modelId="{48E0ACEE-277A-463C-8BF4-EDD5B093DE49}">
      <dgm:prSet phldrT="[Tekst]" custT="1">
        <dgm:style>
          <a:lnRef idx="0">
            <a:schemeClr val="accent4"/>
          </a:lnRef>
          <a:fillRef idx="3">
            <a:schemeClr val="accent4"/>
          </a:fillRef>
          <a:effectRef idx="3">
            <a:schemeClr val="accent4"/>
          </a:effectRef>
          <a:fontRef idx="minor">
            <a:schemeClr val="lt1"/>
          </a:fontRef>
        </dgm:style>
      </dgm:prSet>
      <dgm:spPr/>
      <dgm:t>
        <a:bodyPr/>
        <a:lstStyle/>
        <a:p>
          <a:r>
            <a:rPr lang="en-IN" sz="2000" b="1" dirty="0">
              <a:cs typeface="Times New Roman" pitchFamily="18" charset="0"/>
            </a:rPr>
            <a:t>Patients who have received treatment for adhesive </a:t>
          </a:r>
          <a:r>
            <a:rPr lang="en-IN" sz="2000" b="1" dirty="0" err="1">
              <a:cs typeface="Times New Roman" pitchFamily="18" charset="0"/>
            </a:rPr>
            <a:t>capsulitis</a:t>
          </a:r>
          <a:endParaRPr lang="pl-PL" sz="1800" b="1" dirty="0"/>
        </a:p>
      </dgm:t>
    </dgm:pt>
    <dgm:pt modelId="{6C596FAD-2BE5-4ECC-996A-9F48DD7FC519}" type="parTrans" cxnId="{15E52ADC-A640-45B9-BAA4-2D814B131ED2}">
      <dgm:prSet/>
      <dgm:spPr/>
      <dgm:t>
        <a:bodyPr/>
        <a:lstStyle/>
        <a:p>
          <a:endParaRPr lang="pl-PL"/>
        </a:p>
      </dgm:t>
    </dgm:pt>
    <dgm:pt modelId="{33DB23A9-5EF2-44D1-974D-A08318E90FDE}" type="sibTrans" cxnId="{15E52ADC-A640-45B9-BAA4-2D814B131ED2}">
      <dgm:prSet/>
      <dgm:spPr/>
      <dgm:t>
        <a:bodyPr/>
        <a:lstStyle/>
        <a:p>
          <a:endParaRPr lang="pl-PL"/>
        </a:p>
      </dgm:t>
    </dgm:pt>
    <dgm:pt modelId="{1F8E14C8-F2E5-483A-BD2F-37EADEAD3648}">
      <dgm:prSet phldrT="[Tekst]" custT="1">
        <dgm:style>
          <a:lnRef idx="0">
            <a:schemeClr val="accent4"/>
          </a:lnRef>
          <a:fillRef idx="3">
            <a:schemeClr val="accent4"/>
          </a:fillRef>
          <a:effectRef idx="3">
            <a:schemeClr val="accent4"/>
          </a:effectRef>
          <a:fontRef idx="minor">
            <a:schemeClr val="lt1"/>
          </a:fontRef>
        </dgm:style>
      </dgm:prSet>
      <dgm:spPr/>
      <dgm:t>
        <a:bodyPr/>
        <a:lstStyle/>
        <a:p>
          <a:r>
            <a:rPr lang="en-IN" sz="2000" b="1" dirty="0">
              <a:cs typeface="Times New Roman" pitchFamily="18" charset="0"/>
            </a:rPr>
            <a:t>Coexisting  pathologies, Rotator cuff injuries, active infection.</a:t>
          </a:r>
          <a:endParaRPr lang="pl-PL" sz="2000" b="1" dirty="0"/>
        </a:p>
      </dgm:t>
    </dgm:pt>
    <dgm:pt modelId="{DA53B0A8-D0B0-494F-89B2-F9390EF8A07B}" type="parTrans" cxnId="{01B1E977-E8A4-48CB-80B0-14DFCCD4CECE}">
      <dgm:prSet/>
      <dgm:spPr/>
      <dgm:t>
        <a:bodyPr/>
        <a:lstStyle/>
        <a:p>
          <a:endParaRPr lang="pl-PL"/>
        </a:p>
      </dgm:t>
    </dgm:pt>
    <dgm:pt modelId="{7259685B-BF6B-4966-A8BF-A93D7236F5E3}" type="sibTrans" cxnId="{01B1E977-E8A4-48CB-80B0-14DFCCD4CECE}">
      <dgm:prSet/>
      <dgm:spPr/>
      <dgm:t>
        <a:bodyPr/>
        <a:lstStyle/>
        <a:p>
          <a:endParaRPr lang="pl-PL"/>
        </a:p>
      </dgm:t>
    </dgm:pt>
    <dgm:pt modelId="{3CE27534-8088-4591-9A41-A73C278F2061}">
      <dgm:prSet phldrT="[Tekst]" custT="1">
        <dgm:style>
          <a:lnRef idx="0">
            <a:schemeClr val="accent1"/>
          </a:lnRef>
          <a:fillRef idx="3">
            <a:schemeClr val="accent1"/>
          </a:fillRef>
          <a:effectRef idx="3">
            <a:schemeClr val="accent1"/>
          </a:effectRef>
          <a:fontRef idx="minor">
            <a:schemeClr val="lt1"/>
          </a:fontRef>
        </dgm:style>
      </dgm:prSet>
      <dgm:spPr/>
      <dgm:t>
        <a:bodyPr/>
        <a:lstStyle/>
        <a:p>
          <a:r>
            <a:rPr lang="en-IN" sz="2000" dirty="0">
              <a:cs typeface="Times New Roman" pitchFamily="18" charset="0"/>
            </a:rPr>
            <a:t>August 2016 -  May 2018</a:t>
          </a:r>
          <a:endParaRPr lang="pl-PL" sz="1800" b="1" dirty="0"/>
        </a:p>
      </dgm:t>
    </dgm:pt>
    <dgm:pt modelId="{90558D54-D323-478C-966C-EEE2E99003FE}" type="parTrans" cxnId="{08F76461-AC6C-4B7A-A40F-2E17AFD113A9}">
      <dgm:prSet/>
      <dgm:spPr/>
      <dgm:t>
        <a:bodyPr/>
        <a:lstStyle/>
        <a:p>
          <a:endParaRPr lang="pl-PL"/>
        </a:p>
      </dgm:t>
    </dgm:pt>
    <dgm:pt modelId="{3BB47376-372D-49B6-BBB7-FA4EFDC24580}" type="sibTrans" cxnId="{08F76461-AC6C-4B7A-A40F-2E17AFD113A9}">
      <dgm:prSet/>
      <dgm:spPr/>
      <dgm:t>
        <a:bodyPr/>
        <a:lstStyle/>
        <a:p>
          <a:endParaRPr lang="pl-PL"/>
        </a:p>
      </dgm:t>
    </dgm:pt>
    <dgm:pt modelId="{8B2F3D0B-97FE-492B-A223-81A0DEFA9809}">
      <dgm:prSet phldrT="[Tekst]" custT="1">
        <dgm:style>
          <a:lnRef idx="0">
            <a:schemeClr val="accent4"/>
          </a:lnRef>
          <a:fillRef idx="3">
            <a:schemeClr val="accent4"/>
          </a:fillRef>
          <a:effectRef idx="3">
            <a:schemeClr val="accent4"/>
          </a:effectRef>
          <a:fontRef idx="minor">
            <a:schemeClr val="lt1"/>
          </a:fontRef>
        </dgm:style>
      </dgm:prSet>
      <dgm:spPr/>
      <dgm:t>
        <a:bodyPr/>
        <a:lstStyle/>
        <a:p>
          <a:r>
            <a:rPr lang="en-IN" sz="2000" b="1" dirty="0">
              <a:cs typeface="Times New Roman" pitchFamily="18" charset="0"/>
            </a:rPr>
            <a:t>History of trauma and surgery related to onset of   adhesive  </a:t>
          </a:r>
          <a:r>
            <a:rPr lang="en-IN" sz="2000" b="1" dirty="0" err="1">
              <a:cs typeface="Times New Roman" pitchFamily="18" charset="0"/>
            </a:rPr>
            <a:t>capsulitis</a:t>
          </a:r>
          <a:endParaRPr lang="pl-PL" sz="2000" b="1" dirty="0"/>
        </a:p>
      </dgm:t>
    </dgm:pt>
    <dgm:pt modelId="{8FA0D069-451C-4792-A9E9-6A7901E804B5}" type="parTrans" cxnId="{E0358A93-709E-4BA0-8EAF-5344697BF4C5}">
      <dgm:prSet/>
      <dgm:spPr/>
      <dgm:t>
        <a:bodyPr/>
        <a:lstStyle/>
        <a:p>
          <a:endParaRPr lang="pl-PL"/>
        </a:p>
      </dgm:t>
    </dgm:pt>
    <dgm:pt modelId="{80622F71-7227-42FF-8043-FBE5F3A6AB5C}" type="sibTrans" cxnId="{E0358A93-709E-4BA0-8EAF-5344697BF4C5}">
      <dgm:prSet/>
      <dgm:spPr/>
      <dgm:t>
        <a:bodyPr/>
        <a:lstStyle/>
        <a:p>
          <a:endParaRPr lang="pl-PL"/>
        </a:p>
      </dgm:t>
    </dgm:pt>
    <dgm:pt modelId="{B42C2806-61DA-472B-AEFE-857708713FCE}" type="pres">
      <dgm:prSet presAssocID="{B1A19A8A-B1CF-4727-AD53-2A6A17BA3CBA}" presName="theList" presStyleCnt="0">
        <dgm:presLayoutVars>
          <dgm:dir/>
          <dgm:animLvl val="lvl"/>
          <dgm:resizeHandles val="exact"/>
        </dgm:presLayoutVars>
      </dgm:prSet>
      <dgm:spPr/>
    </dgm:pt>
    <dgm:pt modelId="{57FE00E1-17CF-456E-98E2-7B3B21A40A58}" type="pres">
      <dgm:prSet presAssocID="{789086D8-F952-4214-8E0E-09A36CE7BA7D}" presName="compNode" presStyleCnt="0"/>
      <dgm:spPr/>
    </dgm:pt>
    <dgm:pt modelId="{5C7BC039-61F4-4FCB-9AF3-D930D2DDEB3D}" type="pres">
      <dgm:prSet presAssocID="{789086D8-F952-4214-8E0E-09A36CE7BA7D}" presName="aNode" presStyleLbl="bgShp" presStyleIdx="0" presStyleCnt="2"/>
      <dgm:spPr/>
    </dgm:pt>
    <dgm:pt modelId="{96518B3B-AA90-493B-9B0A-E3D259DD0D58}" type="pres">
      <dgm:prSet presAssocID="{789086D8-F952-4214-8E0E-09A36CE7BA7D}" presName="textNode" presStyleLbl="bgShp" presStyleIdx="0" presStyleCnt="2"/>
      <dgm:spPr/>
    </dgm:pt>
    <dgm:pt modelId="{18251840-0F6F-4210-9338-1C499B7089A4}" type="pres">
      <dgm:prSet presAssocID="{789086D8-F952-4214-8E0E-09A36CE7BA7D}" presName="compChildNode" presStyleCnt="0"/>
      <dgm:spPr/>
    </dgm:pt>
    <dgm:pt modelId="{0F508233-494C-4E6D-B9F0-6D04D6C1EB8C}" type="pres">
      <dgm:prSet presAssocID="{789086D8-F952-4214-8E0E-09A36CE7BA7D}" presName="theInnerList" presStyleCnt="0"/>
      <dgm:spPr/>
    </dgm:pt>
    <dgm:pt modelId="{41C5DFFE-5B0B-4BAA-9452-907E4757D048}" type="pres">
      <dgm:prSet presAssocID="{D019FCE3-E1C3-4A14-BA7D-266561042BE8}" presName="childNode" presStyleLbl="node1" presStyleIdx="0" presStyleCnt="6" custScaleX="100202" custScaleY="43486" custLinFactNeighborX="-95" custLinFactNeighborY="96776">
        <dgm:presLayoutVars>
          <dgm:bulletEnabled val="1"/>
        </dgm:presLayoutVars>
      </dgm:prSet>
      <dgm:spPr/>
    </dgm:pt>
    <dgm:pt modelId="{40C3193E-F39D-4148-866D-52AD3C1DA3F4}" type="pres">
      <dgm:prSet presAssocID="{D019FCE3-E1C3-4A14-BA7D-266561042BE8}" presName="aSpace2" presStyleCnt="0"/>
      <dgm:spPr/>
    </dgm:pt>
    <dgm:pt modelId="{0B9B326A-C36B-4370-BD07-FFBB9D2983B1}" type="pres">
      <dgm:prSet presAssocID="{1E79C577-2484-4221-A5EA-CC324D68C6F8}" presName="childNode" presStyleLbl="node1" presStyleIdx="1" presStyleCnt="6" custLinFactNeighborX="-196" custLinFactNeighborY="64843">
        <dgm:presLayoutVars>
          <dgm:bulletEnabled val="1"/>
        </dgm:presLayoutVars>
      </dgm:prSet>
      <dgm:spPr/>
    </dgm:pt>
    <dgm:pt modelId="{AC7584B5-C28D-4F17-B95A-868F15C87BF4}" type="pres">
      <dgm:prSet presAssocID="{1E79C577-2484-4221-A5EA-CC324D68C6F8}" presName="aSpace2" presStyleCnt="0"/>
      <dgm:spPr/>
    </dgm:pt>
    <dgm:pt modelId="{90892F1A-705A-4519-8875-347FAC9BB894}" type="pres">
      <dgm:prSet presAssocID="{3CE27534-8088-4591-9A41-A73C278F2061}" presName="childNode" presStyleLbl="node1" presStyleIdx="2" presStyleCnt="6" custScaleX="100201" custScaleY="32579">
        <dgm:presLayoutVars>
          <dgm:bulletEnabled val="1"/>
        </dgm:presLayoutVars>
      </dgm:prSet>
      <dgm:spPr/>
    </dgm:pt>
    <dgm:pt modelId="{5514B95B-C2EA-4105-ADEF-2167BFECAFAF}" type="pres">
      <dgm:prSet presAssocID="{789086D8-F952-4214-8E0E-09A36CE7BA7D}" presName="aSpace" presStyleCnt="0"/>
      <dgm:spPr/>
    </dgm:pt>
    <dgm:pt modelId="{122F23A9-05CC-4785-9E1E-F8E8F398A97A}" type="pres">
      <dgm:prSet presAssocID="{33A02854-421B-43CA-B8DD-4DDCB3840E31}" presName="compNode" presStyleCnt="0"/>
      <dgm:spPr/>
    </dgm:pt>
    <dgm:pt modelId="{F95EFAB3-226C-4733-9608-43CFD2D6B624}" type="pres">
      <dgm:prSet presAssocID="{33A02854-421B-43CA-B8DD-4DDCB3840E31}" presName="aNode" presStyleLbl="bgShp" presStyleIdx="1" presStyleCnt="2"/>
      <dgm:spPr/>
    </dgm:pt>
    <dgm:pt modelId="{3532CDCB-B94E-4C87-A8F4-F5CDDECF5F31}" type="pres">
      <dgm:prSet presAssocID="{33A02854-421B-43CA-B8DD-4DDCB3840E31}" presName="textNode" presStyleLbl="bgShp" presStyleIdx="1" presStyleCnt="2"/>
      <dgm:spPr/>
    </dgm:pt>
    <dgm:pt modelId="{ED2E895E-40BD-43AC-9105-C7B64BE1D045}" type="pres">
      <dgm:prSet presAssocID="{33A02854-421B-43CA-B8DD-4DDCB3840E31}" presName="compChildNode" presStyleCnt="0"/>
      <dgm:spPr/>
    </dgm:pt>
    <dgm:pt modelId="{57E0DFCD-751A-4ED0-8335-A8347FADA868}" type="pres">
      <dgm:prSet presAssocID="{33A02854-421B-43CA-B8DD-4DDCB3840E31}" presName="theInnerList" presStyleCnt="0"/>
      <dgm:spPr/>
    </dgm:pt>
    <dgm:pt modelId="{E56E1F94-8AEB-4911-A745-DAFED54E98C7}" type="pres">
      <dgm:prSet presAssocID="{48E0ACEE-277A-463C-8BF4-EDD5B093DE49}" presName="childNode" presStyleLbl="node1" presStyleIdx="3" presStyleCnt="6">
        <dgm:presLayoutVars>
          <dgm:bulletEnabled val="1"/>
        </dgm:presLayoutVars>
      </dgm:prSet>
      <dgm:spPr/>
    </dgm:pt>
    <dgm:pt modelId="{03BA0B49-1C94-4148-9D98-6D8ECFFDDC5D}" type="pres">
      <dgm:prSet presAssocID="{48E0ACEE-277A-463C-8BF4-EDD5B093DE49}" presName="aSpace2" presStyleCnt="0"/>
      <dgm:spPr/>
    </dgm:pt>
    <dgm:pt modelId="{57536A3E-6842-40B3-A1F1-178DE7A19632}" type="pres">
      <dgm:prSet presAssocID="{1F8E14C8-F2E5-483A-BD2F-37EADEAD3648}" presName="childNode" presStyleLbl="node1" presStyleIdx="4" presStyleCnt="6">
        <dgm:presLayoutVars>
          <dgm:bulletEnabled val="1"/>
        </dgm:presLayoutVars>
      </dgm:prSet>
      <dgm:spPr/>
    </dgm:pt>
    <dgm:pt modelId="{5CB0A2B5-CB6C-41E3-8BB4-F8278F7B1A41}" type="pres">
      <dgm:prSet presAssocID="{1F8E14C8-F2E5-483A-BD2F-37EADEAD3648}" presName="aSpace2" presStyleCnt="0"/>
      <dgm:spPr/>
    </dgm:pt>
    <dgm:pt modelId="{7504477F-086E-42DB-A686-BF11FF019438}" type="pres">
      <dgm:prSet presAssocID="{8B2F3D0B-97FE-492B-A223-81A0DEFA9809}" presName="childNode" presStyleLbl="node1" presStyleIdx="5" presStyleCnt="6">
        <dgm:presLayoutVars>
          <dgm:bulletEnabled val="1"/>
        </dgm:presLayoutVars>
      </dgm:prSet>
      <dgm:spPr/>
    </dgm:pt>
  </dgm:ptLst>
  <dgm:cxnLst>
    <dgm:cxn modelId="{A7EB9C03-5A5F-4F09-ADE1-ACF3446F7C19}" type="presOf" srcId="{3CE27534-8088-4591-9A41-A73C278F2061}" destId="{90892F1A-705A-4519-8875-347FAC9BB894}" srcOrd="0" destOrd="0" presId="urn:microsoft.com/office/officeart/2005/8/layout/lProcess2"/>
    <dgm:cxn modelId="{8330FE05-92D4-4F7E-9B47-CECF20C00648}" type="presOf" srcId="{789086D8-F952-4214-8E0E-09A36CE7BA7D}" destId="{5C7BC039-61F4-4FCB-9AF3-D930D2DDEB3D}" srcOrd="0" destOrd="0" presId="urn:microsoft.com/office/officeart/2005/8/layout/lProcess2"/>
    <dgm:cxn modelId="{7E3E1C0E-C26B-4EFF-AC23-934CE61AF946}" srcId="{789086D8-F952-4214-8E0E-09A36CE7BA7D}" destId="{D019FCE3-E1C3-4A14-BA7D-266561042BE8}" srcOrd="0" destOrd="0" parTransId="{4AF254D8-D129-4E13-98E6-66A47442F2CC}" sibTransId="{88929BF4-BF3C-4DE5-B271-4E3CCA76340D}"/>
    <dgm:cxn modelId="{00BC2716-3622-4578-AAE7-5FFF3AF5C4BA}" type="presOf" srcId="{48E0ACEE-277A-463C-8BF4-EDD5B093DE49}" destId="{E56E1F94-8AEB-4911-A745-DAFED54E98C7}" srcOrd="0" destOrd="0" presId="urn:microsoft.com/office/officeart/2005/8/layout/lProcess2"/>
    <dgm:cxn modelId="{1F22051B-3903-4FF8-970A-15C8F1DCAF02}" type="presOf" srcId="{B1A19A8A-B1CF-4727-AD53-2A6A17BA3CBA}" destId="{B42C2806-61DA-472B-AEFE-857708713FCE}" srcOrd="0" destOrd="0" presId="urn:microsoft.com/office/officeart/2005/8/layout/lProcess2"/>
    <dgm:cxn modelId="{9784ED35-BB82-4161-BA71-4046751D87D3}" type="presOf" srcId="{33A02854-421B-43CA-B8DD-4DDCB3840E31}" destId="{F95EFAB3-226C-4733-9608-43CFD2D6B624}" srcOrd="0" destOrd="0" presId="urn:microsoft.com/office/officeart/2005/8/layout/lProcess2"/>
    <dgm:cxn modelId="{FE7D5A38-5AA1-4A88-AB2C-EDCD70591CEB}" srcId="{789086D8-F952-4214-8E0E-09A36CE7BA7D}" destId="{1E79C577-2484-4221-A5EA-CC324D68C6F8}" srcOrd="1" destOrd="0" parTransId="{F818AC1F-DA79-43C5-A813-9CDD79A261E3}" sibTransId="{DDDCAE3C-AC14-4F7C-82F1-D99C3C3231A7}"/>
    <dgm:cxn modelId="{08F76461-AC6C-4B7A-A40F-2E17AFD113A9}" srcId="{789086D8-F952-4214-8E0E-09A36CE7BA7D}" destId="{3CE27534-8088-4591-9A41-A73C278F2061}" srcOrd="2" destOrd="0" parTransId="{90558D54-D323-478C-966C-EEE2E99003FE}" sibTransId="{3BB47376-372D-49B6-BBB7-FA4EFDC24580}"/>
    <dgm:cxn modelId="{224B1670-4AA0-46AE-930A-9740E181A949}" type="presOf" srcId="{1F8E14C8-F2E5-483A-BD2F-37EADEAD3648}" destId="{57536A3E-6842-40B3-A1F1-178DE7A19632}" srcOrd="0" destOrd="0" presId="urn:microsoft.com/office/officeart/2005/8/layout/lProcess2"/>
    <dgm:cxn modelId="{01B1E977-E8A4-48CB-80B0-14DFCCD4CECE}" srcId="{33A02854-421B-43CA-B8DD-4DDCB3840E31}" destId="{1F8E14C8-F2E5-483A-BD2F-37EADEAD3648}" srcOrd="1" destOrd="0" parTransId="{DA53B0A8-D0B0-494F-89B2-F9390EF8A07B}" sibTransId="{7259685B-BF6B-4966-A8BF-A93D7236F5E3}"/>
    <dgm:cxn modelId="{E0358A93-709E-4BA0-8EAF-5344697BF4C5}" srcId="{33A02854-421B-43CA-B8DD-4DDCB3840E31}" destId="{8B2F3D0B-97FE-492B-A223-81A0DEFA9809}" srcOrd="2" destOrd="0" parTransId="{8FA0D069-451C-4792-A9E9-6A7901E804B5}" sibTransId="{80622F71-7227-42FF-8043-FBE5F3A6AB5C}"/>
    <dgm:cxn modelId="{4F1CBCA4-8857-493C-BFBA-72719A2B3403}" type="presOf" srcId="{D019FCE3-E1C3-4A14-BA7D-266561042BE8}" destId="{41C5DFFE-5B0B-4BAA-9452-907E4757D048}" srcOrd="0" destOrd="0" presId="urn:microsoft.com/office/officeart/2005/8/layout/lProcess2"/>
    <dgm:cxn modelId="{06B4CCB6-8045-411E-8148-D48C84AC9CA1}" type="presOf" srcId="{789086D8-F952-4214-8E0E-09A36CE7BA7D}" destId="{96518B3B-AA90-493B-9B0A-E3D259DD0D58}" srcOrd="1" destOrd="0" presId="urn:microsoft.com/office/officeart/2005/8/layout/lProcess2"/>
    <dgm:cxn modelId="{E2D777B9-C1B7-45BE-B4B3-E56E303B7D24}" type="presOf" srcId="{1E79C577-2484-4221-A5EA-CC324D68C6F8}" destId="{0B9B326A-C36B-4370-BD07-FFBB9D2983B1}" srcOrd="0" destOrd="0" presId="urn:microsoft.com/office/officeart/2005/8/layout/lProcess2"/>
    <dgm:cxn modelId="{C2F9A2BD-9DDC-4BA5-B489-88D738BF0F37}" srcId="{B1A19A8A-B1CF-4727-AD53-2A6A17BA3CBA}" destId="{33A02854-421B-43CA-B8DD-4DDCB3840E31}" srcOrd="1" destOrd="0" parTransId="{5F90548D-05A9-496F-8F4D-1AED4EBE22D6}" sibTransId="{1E4B144F-4B05-4EB6-A7C8-A0DD8716E88C}"/>
    <dgm:cxn modelId="{15E52ADC-A640-45B9-BAA4-2D814B131ED2}" srcId="{33A02854-421B-43CA-B8DD-4DDCB3840E31}" destId="{48E0ACEE-277A-463C-8BF4-EDD5B093DE49}" srcOrd="0" destOrd="0" parTransId="{6C596FAD-2BE5-4ECC-996A-9F48DD7FC519}" sibTransId="{33DB23A9-5EF2-44D1-974D-A08318E90FDE}"/>
    <dgm:cxn modelId="{EC30AFDF-5E61-42E5-91A2-FC7CD98B06C0}" type="presOf" srcId="{33A02854-421B-43CA-B8DD-4DDCB3840E31}" destId="{3532CDCB-B94E-4C87-A8F4-F5CDDECF5F31}" srcOrd="1" destOrd="0" presId="urn:microsoft.com/office/officeart/2005/8/layout/lProcess2"/>
    <dgm:cxn modelId="{43F2EEE6-1367-45F0-B829-8BE819FE5029}" type="presOf" srcId="{8B2F3D0B-97FE-492B-A223-81A0DEFA9809}" destId="{7504477F-086E-42DB-A686-BF11FF019438}" srcOrd="0" destOrd="0" presId="urn:microsoft.com/office/officeart/2005/8/layout/lProcess2"/>
    <dgm:cxn modelId="{D388F3E8-4992-4672-B305-71BC9DA04779}" srcId="{B1A19A8A-B1CF-4727-AD53-2A6A17BA3CBA}" destId="{789086D8-F952-4214-8E0E-09A36CE7BA7D}" srcOrd="0" destOrd="0" parTransId="{F6EC6789-CBC2-44CE-9C99-F8F2AE9791E3}" sibTransId="{D7701BB0-DACE-4EF5-A7AD-A8DE6947B1DE}"/>
    <dgm:cxn modelId="{AC34AAC7-1257-435A-B72A-DFA99AFADB68}" type="presParOf" srcId="{B42C2806-61DA-472B-AEFE-857708713FCE}" destId="{57FE00E1-17CF-456E-98E2-7B3B21A40A58}" srcOrd="0" destOrd="0" presId="urn:microsoft.com/office/officeart/2005/8/layout/lProcess2"/>
    <dgm:cxn modelId="{E6DE1AD2-7213-4A80-98CF-F7C8C24D7FDD}" type="presParOf" srcId="{57FE00E1-17CF-456E-98E2-7B3B21A40A58}" destId="{5C7BC039-61F4-4FCB-9AF3-D930D2DDEB3D}" srcOrd="0" destOrd="0" presId="urn:microsoft.com/office/officeart/2005/8/layout/lProcess2"/>
    <dgm:cxn modelId="{AD549BE6-7011-4BAC-BF09-D4CE63DAC318}" type="presParOf" srcId="{57FE00E1-17CF-456E-98E2-7B3B21A40A58}" destId="{96518B3B-AA90-493B-9B0A-E3D259DD0D58}" srcOrd="1" destOrd="0" presId="urn:microsoft.com/office/officeart/2005/8/layout/lProcess2"/>
    <dgm:cxn modelId="{257F47D2-1503-4065-9860-43A5927E1C84}" type="presParOf" srcId="{57FE00E1-17CF-456E-98E2-7B3B21A40A58}" destId="{18251840-0F6F-4210-9338-1C499B7089A4}" srcOrd="2" destOrd="0" presId="urn:microsoft.com/office/officeart/2005/8/layout/lProcess2"/>
    <dgm:cxn modelId="{6498B30C-9EA7-41FA-A422-B14A22C2B6F5}" type="presParOf" srcId="{18251840-0F6F-4210-9338-1C499B7089A4}" destId="{0F508233-494C-4E6D-B9F0-6D04D6C1EB8C}" srcOrd="0" destOrd="0" presId="urn:microsoft.com/office/officeart/2005/8/layout/lProcess2"/>
    <dgm:cxn modelId="{D8AF5B4C-C9C5-4DCA-90A7-CF7E0C0A6EBC}" type="presParOf" srcId="{0F508233-494C-4E6D-B9F0-6D04D6C1EB8C}" destId="{41C5DFFE-5B0B-4BAA-9452-907E4757D048}" srcOrd="0" destOrd="0" presId="urn:microsoft.com/office/officeart/2005/8/layout/lProcess2"/>
    <dgm:cxn modelId="{A75CC75D-8DF4-487A-A155-98BBC0D50999}" type="presParOf" srcId="{0F508233-494C-4E6D-B9F0-6D04D6C1EB8C}" destId="{40C3193E-F39D-4148-866D-52AD3C1DA3F4}" srcOrd="1" destOrd="0" presId="urn:microsoft.com/office/officeart/2005/8/layout/lProcess2"/>
    <dgm:cxn modelId="{01794C67-433C-4984-9C35-5CB5E0B213C6}" type="presParOf" srcId="{0F508233-494C-4E6D-B9F0-6D04D6C1EB8C}" destId="{0B9B326A-C36B-4370-BD07-FFBB9D2983B1}" srcOrd="2" destOrd="0" presId="urn:microsoft.com/office/officeart/2005/8/layout/lProcess2"/>
    <dgm:cxn modelId="{435B8F00-F00F-4073-AC39-B031E5170D0B}" type="presParOf" srcId="{0F508233-494C-4E6D-B9F0-6D04D6C1EB8C}" destId="{AC7584B5-C28D-4F17-B95A-868F15C87BF4}" srcOrd="3" destOrd="0" presId="urn:microsoft.com/office/officeart/2005/8/layout/lProcess2"/>
    <dgm:cxn modelId="{C9333711-7596-476D-9F26-F27B20109151}" type="presParOf" srcId="{0F508233-494C-4E6D-B9F0-6D04D6C1EB8C}" destId="{90892F1A-705A-4519-8875-347FAC9BB894}" srcOrd="4" destOrd="0" presId="urn:microsoft.com/office/officeart/2005/8/layout/lProcess2"/>
    <dgm:cxn modelId="{AA9E3BAD-5C72-43DB-A50E-AA0B0825CE34}" type="presParOf" srcId="{B42C2806-61DA-472B-AEFE-857708713FCE}" destId="{5514B95B-C2EA-4105-ADEF-2167BFECAFAF}" srcOrd="1" destOrd="0" presId="urn:microsoft.com/office/officeart/2005/8/layout/lProcess2"/>
    <dgm:cxn modelId="{323BE3ED-3053-4CE2-9FB2-F0489F402686}" type="presParOf" srcId="{B42C2806-61DA-472B-AEFE-857708713FCE}" destId="{122F23A9-05CC-4785-9E1E-F8E8F398A97A}" srcOrd="2" destOrd="0" presId="urn:microsoft.com/office/officeart/2005/8/layout/lProcess2"/>
    <dgm:cxn modelId="{426191F6-6EE0-4A49-BE34-B44D0A972CEE}" type="presParOf" srcId="{122F23A9-05CC-4785-9E1E-F8E8F398A97A}" destId="{F95EFAB3-226C-4733-9608-43CFD2D6B624}" srcOrd="0" destOrd="0" presId="urn:microsoft.com/office/officeart/2005/8/layout/lProcess2"/>
    <dgm:cxn modelId="{ABD1939B-359B-49B2-A43A-F766B20BD04F}" type="presParOf" srcId="{122F23A9-05CC-4785-9E1E-F8E8F398A97A}" destId="{3532CDCB-B94E-4C87-A8F4-F5CDDECF5F31}" srcOrd="1" destOrd="0" presId="urn:microsoft.com/office/officeart/2005/8/layout/lProcess2"/>
    <dgm:cxn modelId="{63CC9D41-0766-4E62-B973-5A787AF77912}" type="presParOf" srcId="{122F23A9-05CC-4785-9E1E-F8E8F398A97A}" destId="{ED2E895E-40BD-43AC-9105-C7B64BE1D045}" srcOrd="2" destOrd="0" presId="urn:microsoft.com/office/officeart/2005/8/layout/lProcess2"/>
    <dgm:cxn modelId="{C7488C04-4020-49A9-8F8C-2B1C39D697AC}" type="presParOf" srcId="{ED2E895E-40BD-43AC-9105-C7B64BE1D045}" destId="{57E0DFCD-751A-4ED0-8335-A8347FADA868}" srcOrd="0" destOrd="0" presId="urn:microsoft.com/office/officeart/2005/8/layout/lProcess2"/>
    <dgm:cxn modelId="{95101EE8-208A-43F2-A431-CC5896C00F89}" type="presParOf" srcId="{57E0DFCD-751A-4ED0-8335-A8347FADA868}" destId="{E56E1F94-8AEB-4911-A745-DAFED54E98C7}" srcOrd="0" destOrd="0" presId="urn:microsoft.com/office/officeart/2005/8/layout/lProcess2"/>
    <dgm:cxn modelId="{EED2295E-23AF-4022-B0E6-355B5F3CD35D}" type="presParOf" srcId="{57E0DFCD-751A-4ED0-8335-A8347FADA868}" destId="{03BA0B49-1C94-4148-9D98-6D8ECFFDDC5D}" srcOrd="1" destOrd="0" presId="urn:microsoft.com/office/officeart/2005/8/layout/lProcess2"/>
    <dgm:cxn modelId="{C84F6362-9B61-4595-BC84-8456E7EC67ED}" type="presParOf" srcId="{57E0DFCD-751A-4ED0-8335-A8347FADA868}" destId="{57536A3E-6842-40B3-A1F1-178DE7A19632}" srcOrd="2" destOrd="0" presId="urn:microsoft.com/office/officeart/2005/8/layout/lProcess2"/>
    <dgm:cxn modelId="{14DF1F53-8BBD-49EF-925A-7D2BBE068204}" type="presParOf" srcId="{57E0DFCD-751A-4ED0-8335-A8347FADA868}" destId="{5CB0A2B5-CB6C-41E3-8BB4-F8278F7B1A41}" srcOrd="3" destOrd="0" presId="urn:microsoft.com/office/officeart/2005/8/layout/lProcess2"/>
    <dgm:cxn modelId="{0432212B-F665-461B-ADD7-96DFD2100527}" type="presParOf" srcId="{57E0DFCD-751A-4ED0-8335-A8347FADA868}" destId="{7504477F-086E-42DB-A686-BF11FF019438}" srcOrd="4"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287EC38-FAEB-4150-8E5A-52A3E4CE96D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EC9FF978-4A88-495A-9089-CDFCB2845E0A}">
      <dgm:prSet/>
      <dgm:spPr>
        <a:solidFill>
          <a:srgbClr val="008000"/>
        </a:solidFill>
      </dgm:spPr>
      <dgm:t>
        <a:bodyPr/>
        <a:lstStyle/>
        <a:p>
          <a:pPr rtl="0"/>
          <a:r>
            <a:rPr lang="en-IN" b="1" dirty="0">
              <a:solidFill>
                <a:srgbClr val="FFC000"/>
              </a:solidFill>
            </a:rPr>
            <a:t>Thickened IGHL</a:t>
          </a:r>
        </a:p>
        <a:p>
          <a:pPr rtl="0"/>
          <a:r>
            <a:rPr lang="en-IN" b="1" dirty="0">
              <a:solidFill>
                <a:srgbClr val="FFC000"/>
              </a:solidFill>
            </a:rPr>
            <a:t> Fluid around Biceps tendon</a:t>
          </a:r>
        </a:p>
        <a:p>
          <a:pPr rtl="0"/>
          <a:r>
            <a:rPr lang="en-IN" b="1" dirty="0">
              <a:solidFill>
                <a:srgbClr val="FFC000"/>
              </a:solidFill>
            </a:rPr>
            <a:t>Joint space </a:t>
          </a:r>
          <a:r>
            <a:rPr lang="en-IN" b="1" dirty="0" err="1">
              <a:solidFill>
                <a:srgbClr val="FFC000"/>
              </a:solidFill>
            </a:rPr>
            <a:t>edema</a:t>
          </a:r>
          <a:endParaRPr lang="en-IN" b="1" dirty="0">
            <a:solidFill>
              <a:srgbClr val="FFC000"/>
            </a:solidFill>
          </a:endParaRPr>
        </a:p>
        <a:p>
          <a:pPr rtl="0"/>
          <a:r>
            <a:rPr lang="en-IN" b="1" dirty="0">
              <a:solidFill>
                <a:srgbClr val="FFC000"/>
              </a:solidFill>
            </a:rPr>
            <a:t>Anterior </a:t>
          </a:r>
          <a:r>
            <a:rPr lang="en-IN" b="1" dirty="0" err="1">
              <a:solidFill>
                <a:srgbClr val="FFC000"/>
              </a:solidFill>
            </a:rPr>
            <a:t>pericapsular</a:t>
          </a:r>
          <a:r>
            <a:rPr lang="en-IN" b="1" dirty="0">
              <a:solidFill>
                <a:srgbClr val="FFC000"/>
              </a:solidFill>
            </a:rPr>
            <a:t> </a:t>
          </a:r>
          <a:r>
            <a:rPr lang="en-IN" b="1" dirty="0" err="1">
              <a:solidFill>
                <a:srgbClr val="FFC000"/>
              </a:solidFill>
            </a:rPr>
            <a:t>edema</a:t>
          </a:r>
          <a:endParaRPr lang="en-IN" b="1" dirty="0">
            <a:solidFill>
              <a:srgbClr val="FFC000"/>
            </a:solidFill>
          </a:endParaRPr>
        </a:p>
        <a:p>
          <a:pPr rtl="0"/>
          <a:r>
            <a:rPr lang="en-IN" b="1" dirty="0">
              <a:solidFill>
                <a:srgbClr val="FFC000"/>
              </a:solidFill>
            </a:rPr>
            <a:t>Thickened </a:t>
          </a:r>
          <a:r>
            <a:rPr lang="en-IN" b="1" dirty="0" err="1">
              <a:solidFill>
                <a:srgbClr val="FFC000"/>
              </a:solidFill>
            </a:rPr>
            <a:t>axillary</a:t>
          </a:r>
          <a:r>
            <a:rPr lang="en-IN" b="1" dirty="0">
              <a:solidFill>
                <a:srgbClr val="FFC000"/>
              </a:solidFill>
            </a:rPr>
            <a:t> pouch  &amp; anterior band</a:t>
          </a:r>
          <a:endParaRPr lang="en-US" dirty="0">
            <a:solidFill>
              <a:srgbClr val="FFC000"/>
            </a:solidFill>
          </a:endParaRPr>
        </a:p>
      </dgm:t>
    </dgm:pt>
    <dgm:pt modelId="{B43F6731-128B-4033-9DA7-2E7CC5103CDF}" type="parTrans" cxnId="{19AD500E-0A27-4CF9-8839-068C10D4F273}">
      <dgm:prSet/>
      <dgm:spPr/>
      <dgm:t>
        <a:bodyPr/>
        <a:lstStyle/>
        <a:p>
          <a:endParaRPr lang="en-US"/>
        </a:p>
      </dgm:t>
    </dgm:pt>
    <dgm:pt modelId="{D2392358-031F-47F8-98DE-904C7E76C881}" type="sibTrans" cxnId="{19AD500E-0A27-4CF9-8839-068C10D4F273}">
      <dgm:prSet/>
      <dgm:spPr/>
      <dgm:t>
        <a:bodyPr/>
        <a:lstStyle/>
        <a:p>
          <a:endParaRPr lang="en-US"/>
        </a:p>
      </dgm:t>
    </dgm:pt>
    <dgm:pt modelId="{6AD654E2-717F-4A3E-A07C-9E2FF8D963B9}" type="pres">
      <dgm:prSet presAssocID="{5287EC38-FAEB-4150-8E5A-52A3E4CE96DC}" presName="linear" presStyleCnt="0">
        <dgm:presLayoutVars>
          <dgm:animLvl val="lvl"/>
          <dgm:resizeHandles val="exact"/>
        </dgm:presLayoutVars>
      </dgm:prSet>
      <dgm:spPr/>
    </dgm:pt>
    <dgm:pt modelId="{A976C074-5D98-4F42-964C-AA0F65A8356E}" type="pres">
      <dgm:prSet presAssocID="{EC9FF978-4A88-495A-9089-CDFCB2845E0A}" presName="parentText" presStyleLbl="node1" presStyleIdx="0" presStyleCnt="1" custScaleY="112017" custLinFactNeighborX="-9667" custLinFactNeighborY="-8268">
        <dgm:presLayoutVars>
          <dgm:chMax val="0"/>
          <dgm:bulletEnabled val="1"/>
        </dgm:presLayoutVars>
      </dgm:prSet>
      <dgm:spPr/>
    </dgm:pt>
  </dgm:ptLst>
  <dgm:cxnLst>
    <dgm:cxn modelId="{19AD500E-0A27-4CF9-8839-068C10D4F273}" srcId="{5287EC38-FAEB-4150-8E5A-52A3E4CE96DC}" destId="{EC9FF978-4A88-495A-9089-CDFCB2845E0A}" srcOrd="0" destOrd="0" parTransId="{B43F6731-128B-4033-9DA7-2E7CC5103CDF}" sibTransId="{D2392358-031F-47F8-98DE-904C7E76C881}"/>
    <dgm:cxn modelId="{053ACB73-FB58-42AA-B222-0360DA2EFD28}" type="presOf" srcId="{EC9FF978-4A88-495A-9089-CDFCB2845E0A}" destId="{A976C074-5D98-4F42-964C-AA0F65A8356E}" srcOrd="0" destOrd="0" presId="urn:microsoft.com/office/officeart/2005/8/layout/vList2"/>
    <dgm:cxn modelId="{D4EBE7B6-18E4-455A-9BA8-2F74106A1518}" type="presOf" srcId="{5287EC38-FAEB-4150-8E5A-52A3E4CE96DC}" destId="{6AD654E2-717F-4A3E-A07C-9E2FF8D963B9}" srcOrd="0" destOrd="0" presId="urn:microsoft.com/office/officeart/2005/8/layout/vList2"/>
    <dgm:cxn modelId="{46BBDA1C-4218-4298-AE0E-12D3629A4EFC}" type="presParOf" srcId="{6AD654E2-717F-4A3E-A07C-9E2FF8D963B9}" destId="{A976C074-5D98-4F42-964C-AA0F65A8356E}" srcOrd="0" destOrd="0" presId="urn:microsoft.com/office/officeart/2005/8/layout/vList2"/>
  </dgm:cxnLst>
  <dgm:bg>
    <a:noFill/>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7BC039-61F4-4FCB-9AF3-D930D2DDEB3D}">
      <dsp:nvSpPr>
        <dsp:cNvPr id="0" name=""/>
        <dsp:cNvSpPr/>
      </dsp:nvSpPr>
      <dsp:spPr>
        <a:xfrm>
          <a:off x="5429" y="0"/>
          <a:ext cx="5223298" cy="5056336"/>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endParaRPr lang="pl-PL" sz="2400" b="1" kern="1200" dirty="0"/>
        </a:p>
        <a:p>
          <a:pPr marL="0" lvl="0" indent="0" algn="ctr" defTabSz="1066800">
            <a:lnSpc>
              <a:spcPct val="90000"/>
            </a:lnSpc>
            <a:spcBef>
              <a:spcPct val="0"/>
            </a:spcBef>
            <a:spcAft>
              <a:spcPct val="35000"/>
            </a:spcAft>
            <a:buNone/>
          </a:pPr>
          <a:r>
            <a:rPr lang="en-IN" sz="2400" kern="1200" dirty="0">
              <a:solidFill>
                <a:srgbClr val="002060"/>
              </a:solidFill>
              <a:latin typeface="Calibri" pitchFamily="34" charset="0"/>
            </a:rPr>
            <a:t>Total- 74 patients </a:t>
          </a:r>
          <a:r>
            <a:rPr lang="en-IN" sz="2400" kern="1200" dirty="0">
              <a:latin typeface="Calibri" pitchFamily="34" charset="0"/>
            </a:rPr>
            <a:t>(</a:t>
          </a:r>
          <a:r>
            <a:rPr lang="en-IN" sz="2400" kern="1200" dirty="0">
              <a:solidFill>
                <a:srgbClr val="C00000"/>
              </a:solidFill>
              <a:latin typeface="Calibri" pitchFamily="34" charset="0"/>
            </a:rPr>
            <a:t>clinically diagnosed based on </a:t>
          </a:r>
          <a:r>
            <a:rPr lang="en-IN" sz="2400" kern="1200" dirty="0">
              <a:latin typeface="Calibri" pitchFamily="34" charset="0"/>
            </a:rPr>
            <a:t>Hannifin and </a:t>
          </a:r>
          <a:r>
            <a:rPr lang="en-IN" sz="2400" kern="1200" dirty="0" err="1">
              <a:latin typeface="Calibri" pitchFamily="34" charset="0"/>
            </a:rPr>
            <a:t>Chiaia</a:t>
          </a:r>
          <a:r>
            <a:rPr lang="en-IN" sz="2400" kern="1200" dirty="0">
              <a:latin typeface="Calibri" pitchFamily="34" charset="0"/>
            </a:rPr>
            <a:t> staging system)</a:t>
          </a:r>
          <a:r>
            <a:rPr lang="pl-PL" sz="2000" b="1" kern="1200" dirty="0"/>
            <a:t> </a:t>
          </a:r>
        </a:p>
      </dsp:txBody>
      <dsp:txXfrm>
        <a:off x="5429" y="0"/>
        <a:ext cx="5223298" cy="1516900"/>
      </dsp:txXfrm>
    </dsp:sp>
    <dsp:sp modelId="{41C5DFFE-5B0B-4BAA-9452-907E4757D048}">
      <dsp:nvSpPr>
        <dsp:cNvPr id="0" name=""/>
        <dsp:cNvSpPr/>
      </dsp:nvSpPr>
      <dsp:spPr>
        <a:xfrm>
          <a:off x="519569" y="1753716"/>
          <a:ext cx="4187079" cy="690882"/>
        </a:xfrm>
        <a:prstGeom prst="roundRect">
          <a:avLst>
            <a:gd name="adj" fmla="val 10000"/>
          </a:avLst>
        </a:prstGeom>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hemeClr val="accent1"/>
        </a:lnRef>
        <a:fillRef idx="3">
          <a:schemeClr val="accent1"/>
        </a:fillRef>
        <a:effectRef idx="3">
          <a:schemeClr val="accent1"/>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n-IN" sz="2000" b="1" kern="1200" dirty="0"/>
            <a:t>Male-</a:t>
          </a:r>
          <a:r>
            <a:rPr lang="en-IN" sz="2000" b="1" kern="1200" dirty="0">
              <a:solidFill>
                <a:srgbClr val="FFFF00"/>
              </a:solidFill>
            </a:rPr>
            <a:t>43</a:t>
          </a:r>
          <a:r>
            <a:rPr lang="en-IN" sz="2000" b="1" kern="1200" dirty="0"/>
            <a:t>, female-</a:t>
          </a:r>
          <a:r>
            <a:rPr lang="en-IN" sz="2000" b="1" kern="1200" dirty="0">
              <a:solidFill>
                <a:srgbClr val="FFFF00"/>
              </a:solidFill>
            </a:rPr>
            <a:t>31</a:t>
          </a:r>
          <a:endParaRPr lang="pl-PL" sz="2000" b="1" kern="1200" dirty="0">
            <a:solidFill>
              <a:srgbClr val="FFFF00"/>
            </a:solidFill>
          </a:endParaRPr>
        </a:p>
      </dsp:txBody>
      <dsp:txXfrm>
        <a:off x="539804" y="1773951"/>
        <a:ext cx="4146609" cy="650412"/>
      </dsp:txXfrm>
    </dsp:sp>
    <dsp:sp modelId="{0B9B326A-C36B-4370-BD07-FFBB9D2983B1}">
      <dsp:nvSpPr>
        <dsp:cNvPr id="0" name=""/>
        <dsp:cNvSpPr/>
      </dsp:nvSpPr>
      <dsp:spPr>
        <a:xfrm>
          <a:off x="519569" y="2610970"/>
          <a:ext cx="4178639" cy="1588746"/>
        </a:xfrm>
        <a:prstGeom prst="roundRect">
          <a:avLst>
            <a:gd name="adj" fmla="val 10000"/>
          </a:avLst>
        </a:prstGeom>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hemeClr val="accent1"/>
        </a:lnRef>
        <a:fillRef idx="3">
          <a:schemeClr val="accent1"/>
        </a:fillRef>
        <a:effectRef idx="3">
          <a:schemeClr val="accent1"/>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pl-PL" sz="2000" b="1" kern="1200" dirty="0">
              <a:latin typeface="Calibri" pitchFamily="34" charset="0"/>
            </a:rPr>
            <a:t>Referred from Dept. of </a:t>
          </a:r>
          <a:r>
            <a:rPr lang="en-IN" sz="2000" b="1" kern="1200" dirty="0">
              <a:latin typeface="Calibri" pitchFamily="34" charset="0"/>
            </a:rPr>
            <a:t>physical  Medicine &amp; </a:t>
          </a:r>
          <a:r>
            <a:rPr lang="en-IN" sz="2000" b="1" kern="1200" dirty="0" err="1">
              <a:latin typeface="Calibri" pitchFamily="34" charset="0"/>
            </a:rPr>
            <a:t>Orthopedics</a:t>
          </a:r>
          <a:endParaRPr lang="pl-PL" sz="1800" b="1" kern="1200" dirty="0"/>
        </a:p>
      </dsp:txBody>
      <dsp:txXfrm>
        <a:off x="566102" y="2657503"/>
        <a:ext cx="4085573" cy="1495680"/>
      </dsp:txXfrm>
    </dsp:sp>
    <dsp:sp modelId="{90892F1A-705A-4519-8875-347FAC9BB894}">
      <dsp:nvSpPr>
        <dsp:cNvPr id="0" name=""/>
        <dsp:cNvSpPr/>
      </dsp:nvSpPr>
      <dsp:spPr>
        <a:xfrm>
          <a:off x="523560" y="4285647"/>
          <a:ext cx="4187038" cy="517597"/>
        </a:xfrm>
        <a:prstGeom prst="roundRect">
          <a:avLst>
            <a:gd name="adj" fmla="val 10000"/>
          </a:avLst>
        </a:prstGeom>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hemeClr val="accent1"/>
        </a:lnRef>
        <a:fillRef idx="3">
          <a:schemeClr val="accent1"/>
        </a:fillRef>
        <a:effectRef idx="3">
          <a:schemeClr val="accent1"/>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n-IN" sz="2000" kern="1200" dirty="0">
              <a:cs typeface="Times New Roman" pitchFamily="18" charset="0"/>
            </a:rPr>
            <a:t>August 2016 -  May 2018</a:t>
          </a:r>
          <a:endParaRPr lang="pl-PL" sz="1800" b="1" kern="1200" dirty="0"/>
        </a:p>
      </dsp:txBody>
      <dsp:txXfrm>
        <a:off x="538720" y="4300807"/>
        <a:ext cx="4156718" cy="487277"/>
      </dsp:txXfrm>
    </dsp:sp>
    <dsp:sp modelId="{F95EFAB3-226C-4733-9608-43CFD2D6B624}">
      <dsp:nvSpPr>
        <dsp:cNvPr id="0" name=""/>
        <dsp:cNvSpPr/>
      </dsp:nvSpPr>
      <dsp:spPr>
        <a:xfrm>
          <a:off x="5620476" y="0"/>
          <a:ext cx="5223298" cy="5056336"/>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pl-PL" sz="2400" b="1" kern="1200" dirty="0">
              <a:solidFill>
                <a:srgbClr val="7030A0"/>
              </a:solidFill>
              <a:latin typeface="Calibri" pitchFamily="34" charset="0"/>
            </a:rPr>
            <a:t>Exclusion Criteria </a:t>
          </a:r>
          <a:r>
            <a:rPr lang="pl-PL" sz="2400" b="1" kern="1200" dirty="0">
              <a:solidFill>
                <a:srgbClr val="7030A0"/>
              </a:solidFill>
            </a:rPr>
            <a:t>: </a:t>
          </a:r>
          <a:endParaRPr lang="pl-PL" sz="2000" b="0" kern="1200" dirty="0">
            <a:solidFill>
              <a:srgbClr val="7030A0"/>
            </a:solidFill>
          </a:endParaRPr>
        </a:p>
      </dsp:txBody>
      <dsp:txXfrm>
        <a:off x="5620476" y="0"/>
        <a:ext cx="5223298" cy="1516900"/>
      </dsp:txXfrm>
    </dsp:sp>
    <dsp:sp modelId="{E56E1F94-8AEB-4911-A745-DAFED54E98C7}">
      <dsp:nvSpPr>
        <dsp:cNvPr id="0" name=""/>
        <dsp:cNvSpPr/>
      </dsp:nvSpPr>
      <dsp:spPr>
        <a:xfrm>
          <a:off x="6142806" y="1517332"/>
          <a:ext cx="4178639" cy="993367"/>
        </a:xfrm>
        <a:prstGeom prst="roundRect">
          <a:avLst>
            <a:gd name="adj" fmla="val 10000"/>
          </a:avLst>
        </a:prstGeom>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hemeClr val="accent4"/>
        </a:lnRef>
        <a:fillRef idx="3">
          <a:schemeClr val="accent4"/>
        </a:fillRef>
        <a:effectRef idx="3">
          <a:schemeClr val="accent4"/>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n-IN" sz="2000" b="1" kern="1200" dirty="0">
              <a:cs typeface="Times New Roman" pitchFamily="18" charset="0"/>
            </a:rPr>
            <a:t>Patients who have received treatment for adhesive </a:t>
          </a:r>
          <a:r>
            <a:rPr lang="en-IN" sz="2000" b="1" kern="1200" dirty="0" err="1">
              <a:cs typeface="Times New Roman" pitchFamily="18" charset="0"/>
            </a:rPr>
            <a:t>capsulitis</a:t>
          </a:r>
          <a:endParaRPr lang="pl-PL" sz="1800" b="1" kern="1200" dirty="0"/>
        </a:p>
      </dsp:txBody>
      <dsp:txXfrm>
        <a:off x="6171901" y="1546427"/>
        <a:ext cx="4120449" cy="935177"/>
      </dsp:txXfrm>
    </dsp:sp>
    <dsp:sp modelId="{57536A3E-6842-40B3-A1F1-178DE7A19632}">
      <dsp:nvSpPr>
        <dsp:cNvPr id="0" name=""/>
        <dsp:cNvSpPr/>
      </dsp:nvSpPr>
      <dsp:spPr>
        <a:xfrm>
          <a:off x="6142806" y="2663526"/>
          <a:ext cx="4178639" cy="993367"/>
        </a:xfrm>
        <a:prstGeom prst="roundRect">
          <a:avLst>
            <a:gd name="adj" fmla="val 10000"/>
          </a:avLst>
        </a:prstGeom>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hemeClr val="accent4"/>
        </a:lnRef>
        <a:fillRef idx="3">
          <a:schemeClr val="accent4"/>
        </a:fillRef>
        <a:effectRef idx="3">
          <a:schemeClr val="accent4"/>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n-IN" sz="2000" b="1" kern="1200" dirty="0">
              <a:cs typeface="Times New Roman" pitchFamily="18" charset="0"/>
            </a:rPr>
            <a:t>Coexisting  pathologies, Rotator cuff injuries, active infection.</a:t>
          </a:r>
          <a:endParaRPr lang="pl-PL" sz="2000" b="1" kern="1200" dirty="0"/>
        </a:p>
      </dsp:txBody>
      <dsp:txXfrm>
        <a:off x="6171901" y="2692621"/>
        <a:ext cx="4120449" cy="935177"/>
      </dsp:txXfrm>
    </dsp:sp>
    <dsp:sp modelId="{7504477F-086E-42DB-A686-BF11FF019438}">
      <dsp:nvSpPr>
        <dsp:cNvPr id="0" name=""/>
        <dsp:cNvSpPr/>
      </dsp:nvSpPr>
      <dsp:spPr>
        <a:xfrm>
          <a:off x="6142806" y="3809719"/>
          <a:ext cx="4178639" cy="993367"/>
        </a:xfrm>
        <a:prstGeom prst="roundRect">
          <a:avLst>
            <a:gd name="adj" fmla="val 10000"/>
          </a:avLst>
        </a:prstGeom>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hemeClr val="accent4"/>
        </a:lnRef>
        <a:fillRef idx="3">
          <a:schemeClr val="accent4"/>
        </a:fillRef>
        <a:effectRef idx="3">
          <a:schemeClr val="accent4"/>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n-IN" sz="2000" b="1" kern="1200" dirty="0">
              <a:cs typeface="Times New Roman" pitchFamily="18" charset="0"/>
            </a:rPr>
            <a:t>History of trauma and surgery related to onset of   adhesive  </a:t>
          </a:r>
          <a:r>
            <a:rPr lang="en-IN" sz="2000" b="1" kern="1200" dirty="0" err="1">
              <a:cs typeface="Times New Roman" pitchFamily="18" charset="0"/>
            </a:rPr>
            <a:t>capsulitis</a:t>
          </a:r>
          <a:endParaRPr lang="pl-PL" sz="2000" b="1" kern="1200" dirty="0"/>
        </a:p>
      </dsp:txBody>
      <dsp:txXfrm>
        <a:off x="6171901" y="3838814"/>
        <a:ext cx="4120449" cy="93517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76C074-5D98-4F42-964C-AA0F65A8356E}">
      <dsp:nvSpPr>
        <dsp:cNvPr id="0" name=""/>
        <dsp:cNvSpPr/>
      </dsp:nvSpPr>
      <dsp:spPr>
        <a:xfrm>
          <a:off x="0" y="0"/>
          <a:ext cx="3633339" cy="1847944"/>
        </a:xfrm>
        <a:prstGeom prst="roundRect">
          <a:avLst/>
        </a:prstGeom>
        <a:solidFill>
          <a:srgbClr val="008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en-IN" sz="1500" b="1" kern="1200" dirty="0">
              <a:solidFill>
                <a:srgbClr val="FFC000"/>
              </a:solidFill>
            </a:rPr>
            <a:t>Thickened IGHL</a:t>
          </a:r>
        </a:p>
        <a:p>
          <a:pPr marL="0" lvl="0" indent="0" algn="l" defTabSz="666750" rtl="0">
            <a:lnSpc>
              <a:spcPct val="90000"/>
            </a:lnSpc>
            <a:spcBef>
              <a:spcPct val="0"/>
            </a:spcBef>
            <a:spcAft>
              <a:spcPct val="35000"/>
            </a:spcAft>
            <a:buNone/>
          </a:pPr>
          <a:r>
            <a:rPr lang="en-IN" sz="1500" b="1" kern="1200" dirty="0">
              <a:solidFill>
                <a:srgbClr val="FFC000"/>
              </a:solidFill>
            </a:rPr>
            <a:t> Fluid around Biceps tendon</a:t>
          </a:r>
        </a:p>
        <a:p>
          <a:pPr marL="0" lvl="0" indent="0" algn="l" defTabSz="666750" rtl="0">
            <a:lnSpc>
              <a:spcPct val="90000"/>
            </a:lnSpc>
            <a:spcBef>
              <a:spcPct val="0"/>
            </a:spcBef>
            <a:spcAft>
              <a:spcPct val="35000"/>
            </a:spcAft>
            <a:buNone/>
          </a:pPr>
          <a:r>
            <a:rPr lang="en-IN" sz="1500" b="1" kern="1200" dirty="0">
              <a:solidFill>
                <a:srgbClr val="FFC000"/>
              </a:solidFill>
            </a:rPr>
            <a:t>Joint space </a:t>
          </a:r>
          <a:r>
            <a:rPr lang="en-IN" sz="1500" b="1" kern="1200" dirty="0" err="1">
              <a:solidFill>
                <a:srgbClr val="FFC000"/>
              </a:solidFill>
            </a:rPr>
            <a:t>edema</a:t>
          </a:r>
          <a:endParaRPr lang="en-IN" sz="1500" b="1" kern="1200" dirty="0">
            <a:solidFill>
              <a:srgbClr val="FFC000"/>
            </a:solidFill>
          </a:endParaRPr>
        </a:p>
        <a:p>
          <a:pPr marL="0" lvl="0" indent="0" algn="l" defTabSz="666750" rtl="0">
            <a:lnSpc>
              <a:spcPct val="90000"/>
            </a:lnSpc>
            <a:spcBef>
              <a:spcPct val="0"/>
            </a:spcBef>
            <a:spcAft>
              <a:spcPct val="35000"/>
            </a:spcAft>
            <a:buNone/>
          </a:pPr>
          <a:r>
            <a:rPr lang="en-IN" sz="1500" b="1" kern="1200" dirty="0">
              <a:solidFill>
                <a:srgbClr val="FFC000"/>
              </a:solidFill>
            </a:rPr>
            <a:t>Anterior </a:t>
          </a:r>
          <a:r>
            <a:rPr lang="en-IN" sz="1500" b="1" kern="1200" dirty="0" err="1">
              <a:solidFill>
                <a:srgbClr val="FFC000"/>
              </a:solidFill>
            </a:rPr>
            <a:t>pericapsular</a:t>
          </a:r>
          <a:r>
            <a:rPr lang="en-IN" sz="1500" b="1" kern="1200" dirty="0">
              <a:solidFill>
                <a:srgbClr val="FFC000"/>
              </a:solidFill>
            </a:rPr>
            <a:t> </a:t>
          </a:r>
          <a:r>
            <a:rPr lang="en-IN" sz="1500" b="1" kern="1200" dirty="0" err="1">
              <a:solidFill>
                <a:srgbClr val="FFC000"/>
              </a:solidFill>
            </a:rPr>
            <a:t>edema</a:t>
          </a:r>
          <a:endParaRPr lang="en-IN" sz="1500" b="1" kern="1200" dirty="0">
            <a:solidFill>
              <a:srgbClr val="FFC000"/>
            </a:solidFill>
          </a:endParaRPr>
        </a:p>
        <a:p>
          <a:pPr marL="0" lvl="0" indent="0" algn="l" defTabSz="666750" rtl="0">
            <a:lnSpc>
              <a:spcPct val="90000"/>
            </a:lnSpc>
            <a:spcBef>
              <a:spcPct val="0"/>
            </a:spcBef>
            <a:spcAft>
              <a:spcPct val="35000"/>
            </a:spcAft>
            <a:buNone/>
          </a:pPr>
          <a:r>
            <a:rPr lang="en-IN" sz="1500" b="1" kern="1200" dirty="0">
              <a:solidFill>
                <a:srgbClr val="FFC000"/>
              </a:solidFill>
            </a:rPr>
            <a:t>Thickened </a:t>
          </a:r>
          <a:r>
            <a:rPr lang="en-IN" sz="1500" b="1" kern="1200" dirty="0" err="1">
              <a:solidFill>
                <a:srgbClr val="FFC000"/>
              </a:solidFill>
            </a:rPr>
            <a:t>axillary</a:t>
          </a:r>
          <a:r>
            <a:rPr lang="en-IN" sz="1500" b="1" kern="1200" dirty="0">
              <a:solidFill>
                <a:srgbClr val="FFC000"/>
              </a:solidFill>
            </a:rPr>
            <a:t> pouch  &amp; anterior band</a:t>
          </a:r>
          <a:endParaRPr lang="en-US" sz="1500" kern="1200" dirty="0">
            <a:solidFill>
              <a:srgbClr val="FFC000"/>
            </a:solidFill>
          </a:endParaRPr>
        </a:p>
      </dsp:txBody>
      <dsp:txXfrm>
        <a:off x="90209" y="90209"/>
        <a:ext cx="3452921" cy="1667526"/>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0.15725</cdr:x>
      <cdr:y>0.68731</cdr:y>
    </cdr:from>
    <cdr:to>
      <cdr:x>0.21238</cdr:x>
      <cdr:y>0.75144</cdr:y>
    </cdr:to>
    <cdr:sp macro="" textlink="">
      <cdr:nvSpPr>
        <cdr:cNvPr id="2" name="TextBox 1">
          <a:extLst xmlns:a="http://schemas.openxmlformats.org/drawingml/2006/main">
            <a:ext uri="{FF2B5EF4-FFF2-40B4-BE49-F238E27FC236}">
              <a16:creationId xmlns:a16="http://schemas.microsoft.com/office/drawing/2014/main" id="{D7AA2A66-12DA-6922-8514-DB993E6942BE}"/>
            </a:ext>
          </a:extLst>
        </cdr:cNvPr>
        <cdr:cNvSpPr txBox="1"/>
      </cdr:nvSpPr>
      <cdr:spPr>
        <a:xfrm xmlns:a="http://schemas.openxmlformats.org/drawingml/2006/main">
          <a:off x="1278128" y="3724318"/>
          <a:ext cx="448056" cy="34747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IN" sz="1100" dirty="0"/>
        </a:p>
      </cdr:txBody>
    </cdr:sp>
  </cdr:relSizeAnchor>
  <cdr:relSizeAnchor xmlns:cdr="http://schemas.openxmlformats.org/drawingml/2006/chartDrawing">
    <cdr:from>
      <cdr:x>0.49943</cdr:x>
      <cdr:y>0.66287</cdr:y>
    </cdr:from>
    <cdr:to>
      <cdr:x>0.62271</cdr:x>
      <cdr:y>0.72352</cdr:y>
    </cdr:to>
    <cdr:sp macro="" textlink="">
      <cdr:nvSpPr>
        <cdr:cNvPr id="3" name="TextBox 9">
          <a:extLst xmlns:a="http://schemas.openxmlformats.org/drawingml/2006/main">
            <a:ext uri="{FF2B5EF4-FFF2-40B4-BE49-F238E27FC236}">
              <a16:creationId xmlns:a16="http://schemas.microsoft.com/office/drawing/2014/main" id="{07A1C634-09F9-0DB6-CEB9-22252B251333}"/>
            </a:ext>
          </a:extLst>
        </cdr:cNvPr>
        <cdr:cNvSpPr txBox="1"/>
      </cdr:nvSpPr>
      <cdr:spPr>
        <a:xfrm xmlns:a="http://schemas.openxmlformats.org/drawingml/2006/main">
          <a:off x="4059406" y="4036659"/>
          <a:ext cx="1001949" cy="3693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IN" dirty="0"/>
            <a:t>70%</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8647" name="Rectangle 2"/>
          <p:cNvSpPr>
            <a:spLocks noGrp="1" noChangeArrowheads="1"/>
          </p:cNvSpPr>
          <p:nvPr>
            <p:ph type="hdr" sz="quarter"/>
          </p:nvPr>
        </p:nvSpPr>
        <p:spPr bwMode="auto">
          <a:xfrm>
            <a:off x="2"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l">
              <a:defRPr sz="1100"/>
            </a:lvl1pPr>
          </a:lstStyle>
          <a:p>
            <a:endParaRPr lang="en-US"/>
          </a:p>
        </p:txBody>
      </p:sp>
      <p:sp>
        <p:nvSpPr>
          <p:cNvPr id="1048648" name="Rectangle 3"/>
          <p:cNvSpPr>
            <a:spLocks noGrp="1" noChangeArrowheads="1"/>
          </p:cNvSpPr>
          <p:nvPr>
            <p:ph type="dt" idx="1"/>
          </p:nvPr>
        </p:nvSpPr>
        <p:spPr bwMode="auto">
          <a:xfrm>
            <a:off x="4021139"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r">
              <a:defRPr sz="1100"/>
            </a:lvl1pPr>
          </a:lstStyle>
          <a:p>
            <a:endParaRPr lang="en-US"/>
          </a:p>
        </p:txBody>
      </p:sp>
      <p:sp>
        <p:nvSpPr>
          <p:cNvPr id="1048649" name="Rectangle 4"/>
          <p:cNvSpPr>
            <a:spLocks noGrp="1" noRot="1" noChangeAspect="1" noChangeArrowheads="1" noTextEdit="1"/>
          </p:cNvSpPr>
          <p:nvPr>
            <p:ph type="sldImg" idx="2"/>
          </p:nvPr>
        </p:nvSpPr>
        <p:spPr bwMode="auto">
          <a:xfrm>
            <a:off x="990600" y="766763"/>
            <a:ext cx="5118100" cy="3838575"/>
          </a:xfrm>
          <a:prstGeom prst="rect">
            <a:avLst/>
          </a:prstGeom>
          <a:noFill/>
          <a:ln w="9525">
            <a:solidFill>
              <a:srgbClr val="000000"/>
            </a:solidFill>
            <a:miter lim="800000"/>
            <a:headEnd/>
            <a:tailEnd/>
          </a:ln>
          <a:effectLst/>
        </p:spPr>
      </p:sp>
      <p:sp>
        <p:nvSpPr>
          <p:cNvPr id="1048650" name="Rectangle 5"/>
          <p:cNvSpPr>
            <a:spLocks noGrp="1" noChangeArrowheads="1"/>
          </p:cNvSpPr>
          <p:nvPr>
            <p:ph type="body" sz="quarter" idx="3"/>
          </p:nvPr>
        </p:nvSpPr>
        <p:spPr bwMode="auto">
          <a:xfrm>
            <a:off x="709614" y="4862514"/>
            <a:ext cx="5680075" cy="4605337"/>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51" name="Rectangle 6"/>
          <p:cNvSpPr>
            <a:spLocks noGrp="1" noChangeArrowheads="1"/>
          </p:cNvSpPr>
          <p:nvPr>
            <p:ph type="ftr" sz="quarter" idx="4"/>
          </p:nvPr>
        </p:nvSpPr>
        <p:spPr bwMode="auto">
          <a:xfrm>
            <a:off x="2"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l">
              <a:defRPr sz="1100"/>
            </a:lvl1pPr>
          </a:lstStyle>
          <a:p>
            <a:endParaRPr lang="en-US"/>
          </a:p>
        </p:txBody>
      </p:sp>
      <p:sp>
        <p:nvSpPr>
          <p:cNvPr id="1048652" name="Rectangle 7"/>
          <p:cNvSpPr>
            <a:spLocks noGrp="1" noChangeArrowheads="1"/>
          </p:cNvSpPr>
          <p:nvPr>
            <p:ph type="sldNum" sz="quarter" idx="5"/>
          </p:nvPr>
        </p:nvSpPr>
        <p:spPr bwMode="auto">
          <a:xfrm>
            <a:off x="4021139"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r">
              <a:defRPr sz="1100"/>
            </a:lvl1pPr>
          </a:lstStyle>
          <a:p>
            <a:fld id="{A9A0EA98-5831-4853-B862-C702E6EB345C}" type="slidenum">
              <a:rPr lang="en-US"/>
              <a:t>‹#›</a:t>
            </a:fld>
            <a:endParaRPr lang="en-US"/>
          </a:p>
        </p:txBody>
      </p:sp>
    </p:spTree>
    <p:extLst>
      <p:ext uri="{BB962C8B-B14F-4D97-AF65-F5344CB8AC3E}">
        <p14:creationId xmlns:p14="http://schemas.microsoft.com/office/powerpoint/2010/main" val="358193066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8113" y="766763"/>
            <a:ext cx="6823075" cy="3838575"/>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A9A0EA98-5831-4853-B862-C702E6EB345C}" type="slidenum">
              <a:rPr lang="en-US" smtClean="0"/>
              <a:t>1</a:t>
            </a:fld>
            <a:endParaRPr lang="en-US"/>
          </a:p>
        </p:txBody>
      </p:sp>
    </p:spTree>
    <p:extLst>
      <p:ext uri="{BB962C8B-B14F-4D97-AF65-F5344CB8AC3E}">
        <p14:creationId xmlns:p14="http://schemas.microsoft.com/office/powerpoint/2010/main" val="39165885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5120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
        <p:nvSpPr>
          <p:cNvPr id="4" name="Slide Number Placeholder 3"/>
          <p:cNvSpPr>
            <a:spLocks noGrp="1"/>
          </p:cNvSpPr>
          <p:nvPr>
            <p:ph type="sldNum" sz="quarter" idx="5"/>
          </p:nvPr>
        </p:nvSpPr>
        <p:spPr/>
        <p:txBody>
          <a:bodyPr/>
          <a:lstStyle/>
          <a:p>
            <a:pPr>
              <a:defRPr/>
            </a:pPr>
            <a:fld id="{99FC1439-0CDF-4E76-B90D-13B4902CED40}" type="slidenum">
              <a:rPr lang="pl-PL" smtClean="0"/>
              <a:pPr>
                <a:defRPr/>
              </a:pPr>
              <a:t>13</a:t>
            </a:fld>
            <a:endParaRPr lang="pl-P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48581"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1048582"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48583" name="Date Placeholder 3"/>
          <p:cNvSpPr>
            <a:spLocks noGrp="1"/>
          </p:cNvSpPr>
          <p:nvPr>
            <p:ph type="dt" sz="half" idx="10"/>
          </p:nvPr>
        </p:nvSpPr>
        <p:spPr/>
        <p:txBody>
          <a:bodyPr/>
          <a:lstStyle/>
          <a:p>
            <a:fld id="{63A1C593-65D0-4073-BCC9-577B9352EA97}" type="datetimeFigureOut">
              <a:rPr lang="en-US" smtClean="0"/>
              <a:t>11/19/24</a:t>
            </a:fld>
            <a:endParaRPr lang="en-US"/>
          </a:p>
        </p:txBody>
      </p:sp>
      <p:sp>
        <p:nvSpPr>
          <p:cNvPr id="1048584" name="Footer Placeholder 4"/>
          <p:cNvSpPr>
            <a:spLocks noGrp="1"/>
          </p:cNvSpPr>
          <p:nvPr>
            <p:ph type="ftr" sz="quarter" idx="11"/>
          </p:nvPr>
        </p:nvSpPr>
        <p:spPr/>
        <p:txBody>
          <a:bodyPr/>
          <a:lstStyle/>
          <a:p>
            <a:endParaRPr lang="en-US"/>
          </a:p>
        </p:txBody>
      </p:sp>
      <p:sp>
        <p:nvSpPr>
          <p:cNvPr id="1048585"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48588" name="Title 1"/>
          <p:cNvSpPr>
            <a:spLocks noGrp="1"/>
          </p:cNvSpPr>
          <p:nvPr>
            <p:ph type="title"/>
          </p:nvPr>
        </p:nvSpPr>
        <p:spPr/>
        <p:txBody>
          <a:bodyPr/>
          <a:lstStyle/>
          <a:p>
            <a:r>
              <a:rPr lang="en-US"/>
              <a:t>Click to edit Master title style</a:t>
            </a:r>
          </a:p>
        </p:txBody>
      </p:sp>
      <p:sp>
        <p:nvSpPr>
          <p:cNvPr id="1048589"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590" name="Date Placeholder 3"/>
          <p:cNvSpPr>
            <a:spLocks noGrp="1"/>
          </p:cNvSpPr>
          <p:nvPr>
            <p:ph type="dt" sz="half" idx="10"/>
          </p:nvPr>
        </p:nvSpPr>
        <p:spPr/>
        <p:txBody>
          <a:bodyPr/>
          <a:lstStyle/>
          <a:p>
            <a:fld id="{63A1C593-65D0-4073-BCC9-577B9352EA97}" type="datetimeFigureOut">
              <a:rPr lang="en-US" smtClean="0"/>
              <a:t>11/19/24</a:t>
            </a:fld>
            <a:endParaRPr lang="en-US"/>
          </a:p>
        </p:txBody>
      </p:sp>
      <p:sp>
        <p:nvSpPr>
          <p:cNvPr id="1048591" name="Footer Placeholder 4"/>
          <p:cNvSpPr>
            <a:spLocks noGrp="1"/>
          </p:cNvSpPr>
          <p:nvPr>
            <p:ph type="ftr" sz="quarter" idx="11"/>
          </p:nvPr>
        </p:nvSpPr>
        <p:spPr/>
        <p:txBody>
          <a:bodyPr/>
          <a:lstStyle/>
          <a:p>
            <a:endParaRPr lang="en-US"/>
          </a:p>
        </p:txBody>
      </p:sp>
      <p:sp>
        <p:nvSpPr>
          <p:cNvPr id="1048592"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48619"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1048620"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48621" name="Date Placeholder 3"/>
          <p:cNvSpPr>
            <a:spLocks noGrp="1"/>
          </p:cNvSpPr>
          <p:nvPr>
            <p:ph type="dt" sz="half" idx="10"/>
          </p:nvPr>
        </p:nvSpPr>
        <p:spPr/>
        <p:txBody>
          <a:bodyPr/>
          <a:lstStyle/>
          <a:p>
            <a:fld id="{63A1C593-65D0-4073-BCC9-577B9352EA97}" type="datetimeFigureOut">
              <a:rPr lang="en-US" smtClean="0"/>
              <a:t>11/19/24</a:t>
            </a:fld>
            <a:endParaRPr lang="en-US"/>
          </a:p>
        </p:txBody>
      </p:sp>
      <p:sp>
        <p:nvSpPr>
          <p:cNvPr id="1048622" name="Footer Placeholder 4"/>
          <p:cNvSpPr>
            <a:spLocks noGrp="1"/>
          </p:cNvSpPr>
          <p:nvPr>
            <p:ph type="ftr" sz="quarter" idx="11"/>
          </p:nvPr>
        </p:nvSpPr>
        <p:spPr/>
        <p:txBody>
          <a:bodyPr/>
          <a:lstStyle/>
          <a:p>
            <a:endParaRPr lang="en-US"/>
          </a:p>
        </p:txBody>
      </p:sp>
      <p:sp>
        <p:nvSpPr>
          <p:cNvPr id="1048623"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48624" name="Title 1"/>
          <p:cNvSpPr>
            <a:spLocks noGrp="1"/>
          </p:cNvSpPr>
          <p:nvPr>
            <p:ph type="title"/>
          </p:nvPr>
        </p:nvSpPr>
        <p:spPr/>
        <p:txBody>
          <a:bodyPr/>
          <a:lstStyle/>
          <a:p>
            <a:r>
              <a:rPr lang="en-US"/>
              <a:t>Click to edit Master title style</a:t>
            </a:r>
          </a:p>
        </p:txBody>
      </p:sp>
      <p:sp>
        <p:nvSpPr>
          <p:cNvPr id="1048625"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26"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27" name="Date Placeholder 4"/>
          <p:cNvSpPr>
            <a:spLocks noGrp="1"/>
          </p:cNvSpPr>
          <p:nvPr>
            <p:ph type="dt" sz="half" idx="10"/>
          </p:nvPr>
        </p:nvSpPr>
        <p:spPr/>
        <p:txBody>
          <a:bodyPr/>
          <a:lstStyle/>
          <a:p>
            <a:fld id="{63A1C593-65D0-4073-BCC9-577B9352EA97}" type="datetimeFigureOut">
              <a:rPr lang="en-US" smtClean="0"/>
              <a:t>11/19/24</a:t>
            </a:fld>
            <a:endParaRPr lang="en-US"/>
          </a:p>
        </p:txBody>
      </p:sp>
      <p:sp>
        <p:nvSpPr>
          <p:cNvPr id="1048628" name="Footer Placeholder 5"/>
          <p:cNvSpPr>
            <a:spLocks noGrp="1"/>
          </p:cNvSpPr>
          <p:nvPr>
            <p:ph type="ftr" sz="quarter" idx="11"/>
          </p:nvPr>
        </p:nvSpPr>
        <p:spPr/>
        <p:txBody>
          <a:bodyPr/>
          <a:lstStyle/>
          <a:p>
            <a:endParaRPr lang="en-US"/>
          </a:p>
        </p:txBody>
      </p:sp>
      <p:sp>
        <p:nvSpPr>
          <p:cNvPr id="1048629"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48630" name="Title 1"/>
          <p:cNvSpPr>
            <a:spLocks noGrp="1"/>
          </p:cNvSpPr>
          <p:nvPr>
            <p:ph type="title"/>
          </p:nvPr>
        </p:nvSpPr>
        <p:spPr>
          <a:xfrm>
            <a:off x="839788" y="365125"/>
            <a:ext cx="10515600" cy="1325563"/>
          </a:xfrm>
        </p:spPr>
        <p:txBody>
          <a:bodyPr/>
          <a:lstStyle/>
          <a:p>
            <a:r>
              <a:rPr lang="en-US"/>
              <a:t>Click to edit Master title style</a:t>
            </a:r>
          </a:p>
        </p:txBody>
      </p:sp>
      <p:sp>
        <p:nvSpPr>
          <p:cNvPr id="1048631"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48632"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33"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48634"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35" name="Date Placeholder 6"/>
          <p:cNvSpPr>
            <a:spLocks noGrp="1"/>
          </p:cNvSpPr>
          <p:nvPr>
            <p:ph type="dt" sz="half" idx="10"/>
          </p:nvPr>
        </p:nvSpPr>
        <p:spPr/>
        <p:txBody>
          <a:bodyPr/>
          <a:lstStyle/>
          <a:p>
            <a:fld id="{63A1C593-65D0-4073-BCC9-577B9352EA97}" type="datetimeFigureOut">
              <a:rPr lang="en-US" smtClean="0"/>
              <a:t>11/19/24</a:t>
            </a:fld>
            <a:endParaRPr lang="en-US"/>
          </a:p>
        </p:txBody>
      </p:sp>
      <p:sp>
        <p:nvSpPr>
          <p:cNvPr id="1048636" name="Footer Placeholder 7"/>
          <p:cNvSpPr>
            <a:spLocks noGrp="1"/>
          </p:cNvSpPr>
          <p:nvPr>
            <p:ph type="ftr" sz="quarter" idx="11"/>
          </p:nvPr>
        </p:nvSpPr>
        <p:spPr/>
        <p:txBody>
          <a:bodyPr/>
          <a:lstStyle/>
          <a:p>
            <a:endParaRPr lang="en-US"/>
          </a:p>
        </p:txBody>
      </p:sp>
      <p:sp>
        <p:nvSpPr>
          <p:cNvPr id="1048637" name="Slide Number Placeholder 8"/>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48599" name="Title 1"/>
          <p:cNvSpPr>
            <a:spLocks noGrp="1"/>
          </p:cNvSpPr>
          <p:nvPr>
            <p:ph type="title"/>
          </p:nvPr>
        </p:nvSpPr>
        <p:spPr/>
        <p:txBody>
          <a:bodyPr/>
          <a:lstStyle/>
          <a:p>
            <a:r>
              <a:rPr lang="en-US"/>
              <a:t>Click to edit Master title style</a:t>
            </a:r>
          </a:p>
        </p:txBody>
      </p:sp>
      <p:sp>
        <p:nvSpPr>
          <p:cNvPr id="1048600" name="Date Placeholder 2"/>
          <p:cNvSpPr>
            <a:spLocks noGrp="1"/>
          </p:cNvSpPr>
          <p:nvPr>
            <p:ph type="dt" sz="half" idx="10"/>
          </p:nvPr>
        </p:nvSpPr>
        <p:spPr/>
        <p:txBody>
          <a:bodyPr/>
          <a:lstStyle/>
          <a:p>
            <a:fld id="{63A1C593-65D0-4073-BCC9-577B9352EA97}" type="datetimeFigureOut">
              <a:rPr lang="en-US" smtClean="0"/>
              <a:t>11/19/24</a:t>
            </a:fld>
            <a:endParaRPr lang="en-US"/>
          </a:p>
        </p:txBody>
      </p:sp>
      <p:sp>
        <p:nvSpPr>
          <p:cNvPr id="1048601" name="Footer Placeholder 3"/>
          <p:cNvSpPr>
            <a:spLocks noGrp="1"/>
          </p:cNvSpPr>
          <p:nvPr>
            <p:ph type="ftr" sz="quarter" idx="11"/>
          </p:nvPr>
        </p:nvSpPr>
        <p:spPr/>
        <p:txBody>
          <a:bodyPr/>
          <a:lstStyle/>
          <a:p>
            <a:endParaRPr lang="en-US"/>
          </a:p>
        </p:txBody>
      </p:sp>
      <p:sp>
        <p:nvSpPr>
          <p:cNvPr id="1048602" name="Slide Number Placeholder 4"/>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48638" name="Date Placeholder 1"/>
          <p:cNvSpPr>
            <a:spLocks noGrp="1"/>
          </p:cNvSpPr>
          <p:nvPr>
            <p:ph type="dt" sz="half" idx="10"/>
          </p:nvPr>
        </p:nvSpPr>
        <p:spPr/>
        <p:txBody>
          <a:bodyPr/>
          <a:lstStyle/>
          <a:p>
            <a:fld id="{63A1C593-65D0-4073-BCC9-577B9352EA97}" type="datetimeFigureOut">
              <a:rPr lang="en-US" smtClean="0"/>
              <a:t>11/19/24</a:t>
            </a:fld>
            <a:endParaRPr lang="en-US"/>
          </a:p>
        </p:txBody>
      </p:sp>
      <p:sp>
        <p:nvSpPr>
          <p:cNvPr id="1048639" name="Footer Placeholder 2"/>
          <p:cNvSpPr>
            <a:spLocks noGrp="1"/>
          </p:cNvSpPr>
          <p:nvPr>
            <p:ph type="ftr" sz="quarter" idx="11"/>
          </p:nvPr>
        </p:nvSpPr>
        <p:spPr/>
        <p:txBody>
          <a:bodyPr/>
          <a:lstStyle/>
          <a:p>
            <a:endParaRPr lang="en-US"/>
          </a:p>
        </p:txBody>
      </p:sp>
      <p:sp>
        <p:nvSpPr>
          <p:cNvPr id="1048640" name="Slide Number Placeholder 3"/>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48641"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1048642"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43"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48644" name="Date Placeholder 4"/>
          <p:cNvSpPr>
            <a:spLocks noGrp="1"/>
          </p:cNvSpPr>
          <p:nvPr>
            <p:ph type="dt" sz="half" idx="10"/>
          </p:nvPr>
        </p:nvSpPr>
        <p:spPr/>
        <p:txBody>
          <a:bodyPr/>
          <a:lstStyle/>
          <a:p>
            <a:fld id="{63A1C593-65D0-4073-BCC9-577B9352EA97}" type="datetimeFigureOut">
              <a:rPr lang="en-US" smtClean="0"/>
              <a:t>11/19/24</a:t>
            </a:fld>
            <a:endParaRPr lang="en-US"/>
          </a:p>
        </p:txBody>
      </p:sp>
      <p:sp>
        <p:nvSpPr>
          <p:cNvPr id="1048645" name="Footer Placeholder 5"/>
          <p:cNvSpPr>
            <a:spLocks noGrp="1"/>
          </p:cNvSpPr>
          <p:nvPr>
            <p:ph type="ftr" sz="quarter" idx="11"/>
          </p:nvPr>
        </p:nvSpPr>
        <p:spPr/>
        <p:txBody>
          <a:bodyPr/>
          <a:lstStyle/>
          <a:p>
            <a:endParaRPr lang="en-US"/>
          </a:p>
        </p:txBody>
      </p:sp>
      <p:sp>
        <p:nvSpPr>
          <p:cNvPr id="1048646"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48608"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1048609"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048610"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48611" name="Date Placeholder 4"/>
          <p:cNvSpPr>
            <a:spLocks noGrp="1"/>
          </p:cNvSpPr>
          <p:nvPr>
            <p:ph type="dt" sz="half" idx="10"/>
          </p:nvPr>
        </p:nvSpPr>
        <p:spPr/>
        <p:txBody>
          <a:bodyPr/>
          <a:lstStyle/>
          <a:p>
            <a:fld id="{63A1C593-65D0-4073-BCC9-577B9352EA97}" type="datetimeFigureOut">
              <a:rPr lang="en-US" smtClean="0"/>
              <a:t>11/19/24</a:t>
            </a:fld>
            <a:endParaRPr lang="en-US"/>
          </a:p>
        </p:txBody>
      </p:sp>
      <p:sp>
        <p:nvSpPr>
          <p:cNvPr id="1048612" name="Footer Placeholder 5"/>
          <p:cNvSpPr>
            <a:spLocks noGrp="1"/>
          </p:cNvSpPr>
          <p:nvPr>
            <p:ph type="ftr" sz="quarter" idx="11"/>
          </p:nvPr>
        </p:nvSpPr>
        <p:spPr/>
        <p:txBody>
          <a:bodyPr/>
          <a:lstStyle/>
          <a:p>
            <a:endParaRPr lang="en-US"/>
          </a:p>
        </p:txBody>
      </p:sp>
      <p:sp>
        <p:nvSpPr>
          <p:cNvPr id="1048613"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48614" name="Title 1"/>
          <p:cNvSpPr>
            <a:spLocks noGrp="1"/>
          </p:cNvSpPr>
          <p:nvPr>
            <p:ph type="title"/>
          </p:nvPr>
        </p:nvSpPr>
        <p:spPr/>
        <p:txBody>
          <a:bodyPr/>
          <a:lstStyle/>
          <a:p>
            <a:r>
              <a:rPr lang="en-US"/>
              <a:t>Click to edit Master title style</a:t>
            </a:r>
          </a:p>
        </p:txBody>
      </p:sp>
      <p:sp>
        <p:nvSpPr>
          <p:cNvPr id="1048615"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16" name="Date Placeholder 3"/>
          <p:cNvSpPr>
            <a:spLocks noGrp="1"/>
          </p:cNvSpPr>
          <p:nvPr>
            <p:ph type="dt" sz="half" idx="10"/>
          </p:nvPr>
        </p:nvSpPr>
        <p:spPr/>
        <p:txBody>
          <a:bodyPr/>
          <a:lstStyle/>
          <a:p>
            <a:fld id="{63A1C593-65D0-4073-BCC9-577B9352EA97}" type="datetimeFigureOut">
              <a:rPr lang="en-US" smtClean="0"/>
              <a:t>11/19/24</a:t>
            </a:fld>
            <a:endParaRPr lang="en-US"/>
          </a:p>
        </p:txBody>
      </p:sp>
      <p:sp>
        <p:nvSpPr>
          <p:cNvPr id="1048617" name="Footer Placeholder 4"/>
          <p:cNvSpPr>
            <a:spLocks noGrp="1"/>
          </p:cNvSpPr>
          <p:nvPr>
            <p:ph type="ftr" sz="quarter" idx="11"/>
          </p:nvPr>
        </p:nvSpPr>
        <p:spPr/>
        <p:txBody>
          <a:bodyPr/>
          <a:lstStyle/>
          <a:p>
            <a:endParaRPr lang="en-US"/>
          </a:p>
        </p:txBody>
      </p:sp>
      <p:sp>
        <p:nvSpPr>
          <p:cNvPr id="1048618"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048603"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1048604"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05" name="Date Placeholder 3"/>
          <p:cNvSpPr>
            <a:spLocks noGrp="1"/>
          </p:cNvSpPr>
          <p:nvPr>
            <p:ph type="dt" sz="half" idx="10"/>
          </p:nvPr>
        </p:nvSpPr>
        <p:spPr/>
        <p:txBody>
          <a:bodyPr/>
          <a:lstStyle/>
          <a:p>
            <a:fld id="{63A1C593-65D0-4073-BCC9-577B9352EA97}" type="datetimeFigureOut">
              <a:rPr lang="en-US" smtClean="0"/>
              <a:t>11/19/24</a:t>
            </a:fld>
            <a:endParaRPr lang="en-US"/>
          </a:p>
        </p:txBody>
      </p:sp>
      <p:sp>
        <p:nvSpPr>
          <p:cNvPr id="1048606" name="Footer Placeholder 4"/>
          <p:cNvSpPr>
            <a:spLocks noGrp="1"/>
          </p:cNvSpPr>
          <p:nvPr>
            <p:ph type="ftr" sz="quarter" idx="11"/>
          </p:nvPr>
        </p:nvSpPr>
        <p:spPr/>
        <p:txBody>
          <a:bodyPr/>
          <a:lstStyle/>
          <a:p>
            <a:endParaRPr lang="en-US"/>
          </a:p>
        </p:txBody>
      </p:sp>
      <p:sp>
        <p:nvSpPr>
          <p:cNvPr id="1048607"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1048576"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1048577"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578"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1C593-65D0-4073-BCC9-577B9352EA97}" type="datetimeFigureOut">
              <a:rPr lang="en-US" smtClean="0"/>
              <a:t>11/19/24</a:t>
            </a:fld>
            <a:endParaRPr lang="en-US"/>
          </a:p>
        </p:txBody>
      </p:sp>
      <p:sp>
        <p:nvSpPr>
          <p:cNvPr id="1048579"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1048580"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18960-8005-486C-9A75-10CB2AAC16F9}"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3.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0.jpeg"/><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4.jpe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16.png"/><Relationship Id="rId7" Type="http://schemas.openxmlformats.org/officeDocument/2006/relationships/diagramQuickStyle" Target="../diagrams/quickStyle2.xml"/><Relationship Id="rId12"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diagramLayout" Target="../diagrams/layout2.xml"/><Relationship Id="rId11" Type="http://schemas.openxmlformats.org/officeDocument/2006/relationships/image" Target="../media/image19.png"/><Relationship Id="rId5" Type="http://schemas.openxmlformats.org/officeDocument/2006/relationships/diagramData" Target="../diagrams/data2.xml"/><Relationship Id="rId10" Type="http://schemas.openxmlformats.org/officeDocument/2006/relationships/image" Target="../media/image18.png"/><Relationship Id="rId4" Type="http://schemas.openxmlformats.org/officeDocument/2006/relationships/image" Target="../media/image17.png"/><Relationship Id="rId9" Type="http://schemas.microsoft.com/office/2007/relationships/diagramDrawing" Target="../diagrams/drawing2.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2.png"/><Relationship Id="rId4" Type="http://schemas.openxmlformats.org/officeDocument/2006/relationships/image" Target="../media/image21.jpeg"/></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8E20D99-10C1-6A7B-F47B-23C9A19657DC}"/>
              </a:ext>
            </a:extLst>
          </p:cNvPr>
          <p:cNvPicPr>
            <a:picLocks noChangeAspect="1"/>
          </p:cNvPicPr>
          <p:nvPr/>
        </p:nvPicPr>
        <p:blipFill rotWithShape="1">
          <a:blip r:embed="rId3"/>
          <a:srcRect t="55211" b="7008"/>
          <a:stretch/>
        </p:blipFill>
        <p:spPr>
          <a:xfrm>
            <a:off x="1" y="5257800"/>
            <a:ext cx="12191999" cy="1600200"/>
          </a:xfrm>
          <a:prstGeom prst="rect">
            <a:avLst/>
          </a:prstGeom>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5491" t="5057" r="2684" b="4445"/>
          <a:stretch/>
        </p:blipFill>
        <p:spPr>
          <a:xfrm>
            <a:off x="1" y="0"/>
            <a:ext cx="12192000" cy="2045805"/>
          </a:xfrm>
          <a:prstGeom prst="rect">
            <a:avLst/>
          </a:prstGeom>
        </p:spPr>
      </p:pic>
      <p:sp>
        <p:nvSpPr>
          <p:cNvPr id="8" name="TextBox 4"/>
          <p:cNvSpPr txBox="1"/>
          <p:nvPr/>
        </p:nvSpPr>
        <p:spPr>
          <a:xfrm>
            <a:off x="939166" y="2830485"/>
            <a:ext cx="10229850" cy="2246769"/>
          </a:xfrm>
          <a:prstGeom prst="rect">
            <a:avLst/>
          </a:prstGeom>
          <a:noFill/>
          <a:ln>
            <a:solidFill>
              <a:srgbClr val="FFFF00"/>
            </a:solidFill>
          </a:ln>
        </p:spPr>
        <p:txBody>
          <a:bodyPr wrap="square" rtlCol="0">
            <a:spAutoFit/>
          </a:bodyPr>
          <a:lstStyle/>
          <a:p>
            <a:pPr>
              <a:spcAft>
                <a:spcPts val="1200"/>
              </a:spcAft>
            </a:pPr>
            <a:r>
              <a:rPr lang="en-IN" sz="2000" b="1" dirty="0">
                <a:solidFill>
                  <a:schemeClr val="bg1"/>
                </a:solidFill>
                <a:latin typeface="Bookman Old Style" panose="02050604050505020204" pitchFamily="18" charset="0"/>
              </a:rPr>
              <a:t>ABSTRACT ID: </a:t>
            </a:r>
            <a:r>
              <a:rPr lang="en-IN" sz="2000" b="1" i="1" dirty="0">
                <a:solidFill>
                  <a:schemeClr val="bg1"/>
                </a:solidFill>
                <a:latin typeface="Bookman Old Style" panose="02050604050505020204" pitchFamily="18" charset="0"/>
              </a:rPr>
              <a:t>PAPER-185</a:t>
            </a:r>
          </a:p>
          <a:p>
            <a:pPr>
              <a:spcAft>
                <a:spcPts val="1200"/>
              </a:spcAft>
            </a:pPr>
            <a:r>
              <a:rPr lang="en-IN" sz="2000" b="1" dirty="0">
                <a:solidFill>
                  <a:schemeClr val="bg1"/>
                </a:solidFill>
                <a:latin typeface="Bookman Old Style" panose="02050604050505020204" pitchFamily="18" charset="0"/>
              </a:rPr>
              <a:t>CATEGORY: </a:t>
            </a:r>
            <a:r>
              <a:rPr lang="en-IN" sz="2000" b="1" i="1" dirty="0">
                <a:solidFill>
                  <a:schemeClr val="bg1"/>
                </a:solidFill>
                <a:latin typeface="Bookman Old Style" panose="02050604050505020204" pitchFamily="18" charset="0"/>
              </a:rPr>
              <a:t>GIT 107</a:t>
            </a:r>
          </a:p>
          <a:p>
            <a:pPr>
              <a:spcAft>
                <a:spcPts val="1200"/>
              </a:spcAft>
            </a:pPr>
            <a:r>
              <a:rPr lang="en-IN" sz="2000" b="1" dirty="0">
                <a:solidFill>
                  <a:schemeClr val="bg1"/>
                </a:solidFill>
                <a:latin typeface="Bookman Old Style" panose="02050604050505020204" pitchFamily="18" charset="0"/>
              </a:rPr>
              <a:t>PRESENTING AUTHOR: </a:t>
            </a:r>
            <a:r>
              <a:rPr lang="en-IN" sz="2000" b="1" i="1" dirty="0" err="1">
                <a:solidFill>
                  <a:schemeClr val="bg1"/>
                </a:solidFill>
                <a:latin typeface="Bookman Old Style" panose="02050604050505020204" pitchFamily="18" charset="0"/>
              </a:rPr>
              <a:t>Dr.</a:t>
            </a:r>
            <a:r>
              <a:rPr lang="en-IN" sz="2000" b="1" i="1" dirty="0">
                <a:solidFill>
                  <a:schemeClr val="bg1"/>
                </a:solidFill>
                <a:latin typeface="Bookman Old Style" panose="02050604050505020204" pitchFamily="18" charset="0"/>
              </a:rPr>
              <a:t> </a:t>
            </a:r>
            <a:r>
              <a:rPr lang="en-IN" sz="2000" b="1" i="1" dirty="0" err="1">
                <a:solidFill>
                  <a:schemeClr val="bg1"/>
                </a:solidFill>
                <a:latin typeface="Bookman Old Style" panose="02050604050505020204" pitchFamily="18" charset="0"/>
              </a:rPr>
              <a:t>Sudarsan</a:t>
            </a:r>
            <a:r>
              <a:rPr lang="en-IN" sz="2000" b="1" i="1" dirty="0">
                <a:solidFill>
                  <a:schemeClr val="bg1"/>
                </a:solidFill>
                <a:latin typeface="Bookman Old Style" panose="02050604050505020204" pitchFamily="18" charset="0"/>
              </a:rPr>
              <a:t>. S</a:t>
            </a:r>
          </a:p>
          <a:p>
            <a:pPr>
              <a:spcAft>
                <a:spcPts val="1200"/>
              </a:spcAft>
            </a:pPr>
            <a:r>
              <a:rPr lang="en-IN" sz="2000" b="1" dirty="0">
                <a:solidFill>
                  <a:schemeClr val="bg1"/>
                </a:solidFill>
                <a:latin typeface="Bookman Old Style" panose="02050604050505020204" pitchFamily="18" charset="0"/>
              </a:rPr>
              <a:t>COAUTHORS : </a:t>
            </a:r>
            <a:r>
              <a:rPr lang="en-IN" sz="2000" b="1" i="1" dirty="0" err="1">
                <a:solidFill>
                  <a:schemeClr val="bg1"/>
                </a:solidFill>
                <a:latin typeface="Bookman Old Style" panose="02050604050505020204" pitchFamily="18" charset="0"/>
              </a:rPr>
              <a:t>Dr.</a:t>
            </a:r>
            <a:r>
              <a:rPr lang="en-IN" sz="2000" b="1" i="1" dirty="0">
                <a:solidFill>
                  <a:schemeClr val="bg1"/>
                </a:solidFill>
                <a:latin typeface="Bookman Old Style" panose="02050604050505020204" pitchFamily="18" charset="0"/>
              </a:rPr>
              <a:t> </a:t>
            </a:r>
            <a:r>
              <a:rPr lang="en-IN" sz="2000" b="1" i="1" dirty="0" err="1">
                <a:solidFill>
                  <a:schemeClr val="bg1"/>
                </a:solidFill>
                <a:latin typeface="Bookman Old Style" panose="02050604050505020204" pitchFamily="18" charset="0"/>
              </a:rPr>
              <a:t>Rohini</a:t>
            </a:r>
            <a:r>
              <a:rPr lang="en-IN" sz="2000" b="1" i="1" dirty="0">
                <a:solidFill>
                  <a:schemeClr val="bg1"/>
                </a:solidFill>
                <a:latin typeface="Bookman Old Style" panose="02050604050505020204" pitchFamily="18" charset="0"/>
              </a:rPr>
              <a:t>. A</a:t>
            </a:r>
          </a:p>
          <a:p>
            <a:pPr>
              <a:spcAft>
                <a:spcPts val="1200"/>
              </a:spcAft>
            </a:pPr>
            <a:r>
              <a:rPr lang="en-IN" sz="2000" b="1" dirty="0">
                <a:solidFill>
                  <a:schemeClr val="bg1"/>
                </a:solidFill>
                <a:latin typeface="Bookman Old Style" panose="02050604050505020204" pitchFamily="18" charset="0"/>
              </a:rPr>
              <a:t>INSTITUTE: </a:t>
            </a:r>
            <a:r>
              <a:rPr lang="en-IN" sz="2000" b="1" i="1" dirty="0">
                <a:solidFill>
                  <a:schemeClr val="bg1"/>
                </a:solidFill>
                <a:latin typeface="Bookman Old Style" panose="02050604050505020204" pitchFamily="18" charset="0"/>
              </a:rPr>
              <a:t>KS </a:t>
            </a:r>
            <a:r>
              <a:rPr lang="en-IN" sz="2000" b="1" i="1" dirty="0" err="1">
                <a:solidFill>
                  <a:schemeClr val="bg1"/>
                </a:solidFill>
                <a:latin typeface="Bookman Old Style" panose="02050604050505020204" pitchFamily="18" charset="0"/>
              </a:rPr>
              <a:t>Hegde</a:t>
            </a:r>
            <a:r>
              <a:rPr lang="en-IN" sz="2000" b="1" i="1" dirty="0">
                <a:solidFill>
                  <a:schemeClr val="bg1"/>
                </a:solidFill>
                <a:latin typeface="Bookman Old Style" panose="02050604050505020204" pitchFamily="18" charset="0"/>
              </a:rPr>
              <a:t> Medical Academy, Mangalore.</a:t>
            </a:r>
          </a:p>
        </p:txBody>
      </p:sp>
      <p:sp>
        <p:nvSpPr>
          <p:cNvPr id="9" name="TextBox 4"/>
          <p:cNvSpPr txBox="1"/>
          <p:nvPr/>
        </p:nvSpPr>
        <p:spPr>
          <a:xfrm>
            <a:off x="215900" y="2089466"/>
            <a:ext cx="11760200" cy="584775"/>
          </a:xfrm>
          <a:prstGeom prst="rect">
            <a:avLst/>
          </a:prstGeom>
          <a:noFill/>
          <a:ln>
            <a:solidFill>
              <a:srgbClr val="FFFF00"/>
            </a:solidFill>
          </a:ln>
        </p:spPr>
        <p:txBody>
          <a:bodyPr wrap="square" rtlCol="0">
            <a:spAutoFit/>
          </a:bodyPr>
          <a:lstStyle/>
          <a:p>
            <a:pPr algn="ctr">
              <a:spcAft>
                <a:spcPts val="1200"/>
              </a:spcAft>
            </a:pPr>
            <a:r>
              <a:rPr lang="en-IN" sz="3200" b="1" dirty="0">
                <a:solidFill>
                  <a:schemeClr val="bg1"/>
                </a:solidFill>
                <a:latin typeface="Bookman Old Style" panose="02050604050505020204" pitchFamily="18" charset="0"/>
              </a:rPr>
              <a:t>MDCT evaluation OF FATTY CHANGES OF LIVER</a:t>
            </a:r>
          </a:p>
        </p:txBody>
      </p:sp>
      <p:sp>
        <p:nvSpPr>
          <p:cNvPr id="2" name="TextBox 1">
            <a:extLst>
              <a:ext uri="{FF2B5EF4-FFF2-40B4-BE49-F238E27FC236}">
                <a16:creationId xmlns:a16="http://schemas.microsoft.com/office/drawing/2014/main" id="{340ECF82-EE05-D75F-0C39-A427F6A3B24F}"/>
              </a:ext>
            </a:extLst>
          </p:cNvPr>
          <p:cNvSpPr txBox="1"/>
          <p:nvPr/>
        </p:nvSpPr>
        <p:spPr>
          <a:xfrm>
            <a:off x="6969211" y="3429000"/>
            <a:ext cx="3347711" cy="646331"/>
          </a:xfrm>
          <a:prstGeom prst="rect">
            <a:avLst/>
          </a:prstGeom>
          <a:noFill/>
        </p:spPr>
        <p:txBody>
          <a:bodyPr wrap="none" rtlCol="0">
            <a:spAutoFit/>
          </a:bodyPr>
          <a:lstStyle/>
          <a:p>
            <a:r>
              <a:rPr lang="en-US" dirty="0">
                <a:solidFill>
                  <a:srgbClr val="FF0000"/>
                </a:solidFill>
              </a:rPr>
              <a:t>FOR PRIZE PAPERS ID , CATEGORY </a:t>
            </a:r>
          </a:p>
          <a:p>
            <a:r>
              <a:rPr lang="en-US" dirty="0">
                <a:solidFill>
                  <a:srgbClr val="FF0000"/>
                </a:solidFill>
              </a:rPr>
              <a:t>AND PRESENTOR NAME ONLY</a:t>
            </a:r>
          </a:p>
        </p:txBody>
      </p:sp>
    </p:spTree>
    <p:extLst>
      <p:ext uri="{BB962C8B-B14F-4D97-AF65-F5344CB8AC3E}">
        <p14:creationId xmlns:p14="http://schemas.microsoft.com/office/powerpoint/2010/main" val="7584663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4" name="Title 1"/>
          <p:cNvSpPr>
            <a:spLocks noGrp="1"/>
          </p:cNvSpPr>
          <p:nvPr/>
        </p:nvSpPr>
        <p:spPr>
          <a:xfrm>
            <a:off x="253999" y="396753"/>
            <a:ext cx="10134601" cy="940320"/>
          </a:xfrm>
          <a:prstGeom prst="rect">
            <a:avLst/>
          </a:prstGeom>
          <a:effectLst>
            <a:outerShdw blurRad="50800" dist="38100" dir="10800000" algn="r" rotWithShape="0">
              <a:prstClr val="black">
                <a:alpha val="40000"/>
              </a:prstClr>
            </a:outerShdw>
            <a:softEdge rad="12700"/>
          </a:effectLst>
          <a:scene3d>
            <a:camera prst="orthographicFront"/>
            <a:lightRig rig="threePt" dir="t"/>
          </a:scene3d>
          <a:sp3d>
            <a:bevelT prst="relaxedInset"/>
          </a:sp3d>
        </p:spPr>
        <p:txBody>
          <a:bodyPr vert="horz" lIns="91440" tIns="45720" rIns="91440" bIns="45720" rtlCol="0" anchor="ctr">
            <a:normAutofit/>
          </a:bodyPr>
          <a:lstStyle>
            <a:lvl1pPr algn="ctr" defTabSz="914400" rtl="0" eaLnBrk="1" latinLnBrk="0" hangingPunct="1">
              <a:lnSpc>
                <a:spcPct val="90000"/>
              </a:lnSpc>
              <a:spcBef>
                <a:spcPct val="0"/>
              </a:spcBef>
              <a:buNone/>
              <a:defRPr sz="3200" b="1" i="0" kern="1200" cap="none" baseline="0">
                <a:solidFill>
                  <a:schemeClr val="bg1"/>
                </a:solidFill>
                <a:latin typeface="Bookman Old Style" panose="02050604050505020204" pitchFamily="18" charset="0"/>
                <a:ea typeface="+mj-ea"/>
                <a:cs typeface="+mj-cs"/>
              </a:defRPr>
            </a:lvl1pPr>
          </a:lstStyle>
          <a:p>
            <a:r>
              <a:rPr lang="en-US" altLang="en-IN" sz="2800" dirty="0"/>
              <a:t>AIMS AND OBJECTIVES</a:t>
            </a:r>
            <a:endParaRPr lang="en-IN" sz="2400" dirty="0"/>
          </a:p>
        </p:txBody>
      </p:sp>
      <p:pic>
        <p:nvPicPr>
          <p:cNvPr id="2" name="Picture 1">
            <a:extLst>
              <a:ext uri="{FF2B5EF4-FFF2-40B4-BE49-F238E27FC236}">
                <a16:creationId xmlns:a16="http://schemas.microsoft.com/office/drawing/2014/main" id="{40870FFA-0111-756F-0E89-477F132352C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40458"/>
          <a:stretch/>
        </p:blipFill>
        <p:spPr>
          <a:xfrm>
            <a:off x="10493473" y="0"/>
            <a:ext cx="1698527" cy="971306"/>
          </a:xfrm>
          <a:prstGeom prst="rect">
            <a:avLst/>
          </a:prstGeom>
        </p:spPr>
      </p:pic>
      <p:sp>
        <p:nvSpPr>
          <p:cNvPr id="5" name="TextBox 4">
            <a:extLst>
              <a:ext uri="{FF2B5EF4-FFF2-40B4-BE49-F238E27FC236}">
                <a16:creationId xmlns:a16="http://schemas.microsoft.com/office/drawing/2014/main" id="{72398AAD-57E7-8D5F-DD40-F747178755AF}"/>
              </a:ext>
            </a:extLst>
          </p:cNvPr>
          <p:cNvSpPr txBox="1"/>
          <p:nvPr/>
        </p:nvSpPr>
        <p:spPr>
          <a:xfrm>
            <a:off x="1201313" y="1856143"/>
            <a:ext cx="9646920" cy="1388713"/>
          </a:xfrm>
          <a:prstGeom prst="rect">
            <a:avLst/>
          </a:prstGeom>
          <a:noFill/>
        </p:spPr>
        <p:txBody>
          <a:bodyPr wrap="square">
            <a:spAutoFit/>
          </a:bodyPr>
          <a:lstStyle/>
          <a:p>
            <a:pPr marL="342900" indent="-342900">
              <a:lnSpc>
                <a:spcPct val="188000"/>
              </a:lnSpc>
              <a:spcAft>
                <a:spcPts val="800"/>
              </a:spcAft>
              <a:buFont typeface="Wingdings" panose="05000000000000000000" pitchFamily="2" charset="2"/>
              <a:buChar char="§"/>
            </a:pPr>
            <a:r>
              <a:rPr lang="en-IN"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To evaluate </a:t>
            </a:r>
            <a:r>
              <a:rPr lang="en-IN" sz="2400" dirty="0">
                <a:solidFill>
                  <a:schemeClr val="bg1"/>
                </a:solidFill>
                <a:latin typeface="Calibri" panose="020F0502020204030204" pitchFamily="34" charset="0"/>
                <a:ea typeface="Calibri" panose="020F0502020204030204" pitchFamily="34" charset="0"/>
                <a:cs typeface="Times New Roman" panose="02020603050405020304" pitchFamily="18" charset="0"/>
              </a:rPr>
              <a:t>different</a:t>
            </a:r>
            <a:r>
              <a:rPr lang="en-IN"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densities of fatty changes of liver on MDCT and to compare with liver function tests.</a:t>
            </a:r>
          </a:p>
        </p:txBody>
      </p:sp>
      <p:sp>
        <p:nvSpPr>
          <p:cNvPr id="3" name="Content Placeholder 2">
            <a:extLst>
              <a:ext uri="{FF2B5EF4-FFF2-40B4-BE49-F238E27FC236}">
                <a16:creationId xmlns:a16="http://schemas.microsoft.com/office/drawing/2014/main" id="{61AFE78F-BD02-09F6-58F4-EFE411A4BC51}"/>
              </a:ext>
            </a:extLst>
          </p:cNvPr>
          <p:cNvSpPr>
            <a:spLocks noGrp="1"/>
          </p:cNvSpPr>
          <p:nvPr>
            <p:ph idx="1"/>
          </p:nvPr>
        </p:nvSpPr>
        <p:spPr>
          <a:xfrm>
            <a:off x="827136" y="4002902"/>
            <a:ext cx="10515600" cy="2298701"/>
          </a:xfrm>
        </p:spPr>
        <p:txBody>
          <a:bodyPr>
            <a:noAutofit/>
          </a:bodyPr>
          <a:lstStyle/>
          <a:p>
            <a:pPr marL="0" indent="0">
              <a:buNone/>
            </a:pPr>
            <a:endParaRPr lang="en-US" b="0" i="0" dirty="0">
              <a:solidFill>
                <a:schemeClr val="bg1"/>
              </a:solidFill>
              <a:effectLst/>
            </a:endParaRPr>
          </a:p>
          <a:p>
            <a:pPr>
              <a:buFont typeface="Wingdings" panose="05000000000000000000" pitchFamily="2" charset="2"/>
              <a:buChar char="§"/>
            </a:pPr>
            <a:r>
              <a:rPr lang="en-IN" dirty="0">
                <a:solidFill>
                  <a:schemeClr val="bg1"/>
                </a:solidFill>
              </a:rPr>
              <a:t>In this study, we are trying to compare the HU values of liver taken in non contrast, arterial and venous phases with SGOT and SGPT levels of the liver function test.</a:t>
            </a:r>
            <a:endParaRPr lang="en-IN" dirty="0"/>
          </a:p>
        </p:txBody>
      </p:sp>
    </p:spTree>
    <p:extLst>
      <p:ext uri="{BB962C8B-B14F-4D97-AF65-F5344CB8AC3E}">
        <p14:creationId xmlns:p14="http://schemas.microsoft.com/office/powerpoint/2010/main" val="26967034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4" name="Title 1"/>
          <p:cNvSpPr>
            <a:spLocks noGrp="1"/>
          </p:cNvSpPr>
          <p:nvPr/>
        </p:nvSpPr>
        <p:spPr>
          <a:xfrm>
            <a:off x="95844" y="532119"/>
            <a:ext cx="10364685" cy="906462"/>
          </a:xfrm>
          <a:prstGeom prst="rect">
            <a:avLst/>
          </a:prstGeom>
          <a:effectLst>
            <a:outerShdw blurRad="50800" dist="38100" dir="10800000" algn="r" rotWithShape="0">
              <a:prstClr val="black">
                <a:alpha val="40000"/>
              </a:prstClr>
            </a:outerShdw>
            <a:softEdge rad="12700"/>
          </a:effectLst>
          <a:scene3d>
            <a:camera prst="orthographicFront"/>
            <a:lightRig rig="threePt" dir="t"/>
          </a:scene3d>
          <a:sp3d>
            <a:bevelT prst="relaxedInset"/>
          </a:sp3d>
        </p:spPr>
        <p:txBody>
          <a:bodyPr vert="horz" lIns="91440" tIns="45720" rIns="91440" bIns="45720" rtlCol="0" anchor="ctr">
            <a:normAutofit/>
          </a:bodyPr>
          <a:lstStyle>
            <a:lvl1pPr algn="ctr" defTabSz="914400" rtl="0" eaLnBrk="1" latinLnBrk="0" hangingPunct="1">
              <a:lnSpc>
                <a:spcPct val="90000"/>
              </a:lnSpc>
              <a:spcBef>
                <a:spcPct val="0"/>
              </a:spcBef>
              <a:buNone/>
              <a:defRPr sz="3200" b="1" i="0" kern="1200" cap="none" baseline="0">
                <a:solidFill>
                  <a:schemeClr val="bg1"/>
                </a:solidFill>
                <a:latin typeface="Bookman Old Style" panose="02050604050505020204" pitchFamily="18" charset="0"/>
                <a:ea typeface="+mj-ea"/>
                <a:cs typeface="+mj-cs"/>
              </a:defRPr>
            </a:lvl1pPr>
          </a:lstStyle>
          <a:p>
            <a:r>
              <a:rPr lang="en-US" sz="2800" dirty="0">
                <a:sym typeface="+mn-ea"/>
              </a:rPr>
              <a:t>INTRODUCTION AND BACKGROUND </a:t>
            </a:r>
            <a:endParaRPr lang="en-IN" sz="1800" dirty="0"/>
          </a:p>
        </p:txBody>
      </p:sp>
      <p:pic>
        <p:nvPicPr>
          <p:cNvPr id="2" name="Picture 1">
            <a:extLst>
              <a:ext uri="{FF2B5EF4-FFF2-40B4-BE49-F238E27FC236}">
                <a16:creationId xmlns:a16="http://schemas.microsoft.com/office/drawing/2014/main" id="{40870FFA-0111-756F-0E89-477F132352C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40458"/>
          <a:stretch/>
        </p:blipFill>
        <p:spPr>
          <a:xfrm>
            <a:off x="10493473" y="0"/>
            <a:ext cx="1698527" cy="971306"/>
          </a:xfrm>
          <a:prstGeom prst="rect">
            <a:avLst/>
          </a:prstGeom>
        </p:spPr>
      </p:pic>
      <p:sp>
        <p:nvSpPr>
          <p:cNvPr id="4" name="TextBox 3">
            <a:extLst>
              <a:ext uri="{FF2B5EF4-FFF2-40B4-BE49-F238E27FC236}">
                <a16:creationId xmlns:a16="http://schemas.microsoft.com/office/drawing/2014/main" id="{6E7CB4FC-04B4-1B1F-4B53-3B8C5558F388}"/>
              </a:ext>
            </a:extLst>
          </p:cNvPr>
          <p:cNvSpPr txBox="1"/>
          <p:nvPr/>
        </p:nvSpPr>
        <p:spPr>
          <a:xfrm>
            <a:off x="761060" y="2050678"/>
            <a:ext cx="10908792" cy="2677656"/>
          </a:xfrm>
          <a:prstGeom prst="rect">
            <a:avLst/>
          </a:prstGeom>
          <a:noFill/>
        </p:spPr>
        <p:txBody>
          <a:bodyPr wrap="square">
            <a:spAutoFit/>
          </a:bodyPr>
          <a:lstStyle/>
          <a:p>
            <a:pPr marL="342900" indent="-342900">
              <a:buFont typeface="Arial" panose="020B0604020202020204" pitchFamily="34" charset="0"/>
              <a:buChar char="•"/>
            </a:pPr>
            <a:r>
              <a:rPr lang="en-US" sz="2400" b="0" i="0" dirty="0">
                <a:solidFill>
                  <a:schemeClr val="bg1"/>
                </a:solidFill>
                <a:effectLst/>
              </a:rPr>
              <a:t>Fatty liver is excessive accumulation of triglycerides in the hepatocytes and is hepatic manifestation of a number of medical conditions and medications use .</a:t>
            </a:r>
          </a:p>
          <a:p>
            <a:pPr marL="342900" indent="-342900">
              <a:buFont typeface="Arial" panose="020B0604020202020204" pitchFamily="34" charset="0"/>
              <a:buChar char="•"/>
            </a:pPr>
            <a:endParaRPr lang="en-US" sz="2400" b="0" i="0" dirty="0">
              <a:solidFill>
                <a:schemeClr val="bg1"/>
              </a:solidFill>
              <a:effectLst/>
            </a:endParaRPr>
          </a:p>
          <a:p>
            <a:pPr marL="342900" indent="-342900">
              <a:buFont typeface="Arial" panose="020B0604020202020204" pitchFamily="34" charset="0"/>
              <a:buChar char="•"/>
            </a:pPr>
            <a:r>
              <a:rPr lang="en-US" sz="2400" b="0" i="0" dirty="0">
                <a:solidFill>
                  <a:schemeClr val="bg1"/>
                </a:solidFill>
                <a:effectLst/>
              </a:rPr>
              <a:t>Imaging studies like USG and computed tomography (CT) can show characteristic features of fatty liver but the </a:t>
            </a:r>
            <a:r>
              <a:rPr lang="en-US" sz="2400" dirty="0">
                <a:solidFill>
                  <a:schemeClr val="bg1"/>
                </a:solidFill>
              </a:rPr>
              <a:t>final </a:t>
            </a:r>
            <a:r>
              <a:rPr lang="en-US" sz="2400" b="0" i="0" dirty="0">
                <a:solidFill>
                  <a:schemeClr val="bg1"/>
                </a:solidFill>
                <a:effectLst/>
              </a:rPr>
              <a:t>diagnosis requires liver biopsy . </a:t>
            </a:r>
          </a:p>
          <a:p>
            <a:pPr marL="342900" indent="-342900">
              <a:buFont typeface="Arial" panose="020B0604020202020204" pitchFamily="34" charset="0"/>
              <a:buChar char="•"/>
            </a:pPr>
            <a:endParaRPr lang="en-US" sz="2400" b="0" i="0" dirty="0">
              <a:solidFill>
                <a:schemeClr val="bg1"/>
              </a:solidFill>
              <a:effectLst/>
            </a:endParaRPr>
          </a:p>
          <a:p>
            <a:pPr marL="342900" indent="-342900">
              <a:buFont typeface="Arial" panose="020B0604020202020204" pitchFamily="34" charset="0"/>
              <a:buChar char="•"/>
            </a:pPr>
            <a:endParaRPr lang="en-US" sz="2400" b="0" i="0" dirty="0">
              <a:solidFill>
                <a:schemeClr val="bg1"/>
              </a:solidFill>
              <a:effectLs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3EB4A69-2765-64EE-98A8-D16991C81553}"/>
              </a:ext>
            </a:extLst>
          </p:cNvPr>
          <p:cNvSpPr>
            <a:spLocks noGrp="1"/>
          </p:cNvSpPr>
          <p:nvPr>
            <p:ph idx="1"/>
          </p:nvPr>
        </p:nvSpPr>
        <p:spPr/>
        <p:txBody>
          <a:bodyPr/>
          <a:lstStyle/>
          <a:p>
            <a:endParaRPr lang="en-US" dirty="0"/>
          </a:p>
        </p:txBody>
      </p:sp>
      <p:sp>
        <p:nvSpPr>
          <p:cNvPr id="4" name="TextBox 3">
            <a:extLst>
              <a:ext uri="{FF2B5EF4-FFF2-40B4-BE49-F238E27FC236}">
                <a16:creationId xmlns:a16="http://schemas.microsoft.com/office/drawing/2014/main" id="{9FEAA107-221B-34DC-6B77-F45F9E325D50}"/>
              </a:ext>
            </a:extLst>
          </p:cNvPr>
          <p:cNvSpPr txBox="1"/>
          <p:nvPr/>
        </p:nvSpPr>
        <p:spPr>
          <a:xfrm>
            <a:off x="3572111" y="294352"/>
            <a:ext cx="5022376" cy="645160"/>
          </a:xfrm>
          <a:prstGeom prst="rect">
            <a:avLst/>
          </a:prstGeom>
          <a:solidFill>
            <a:schemeClr val="tx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en-IN" sz="3600" b="1" dirty="0">
                <a:solidFill>
                  <a:schemeClr val="bg1"/>
                </a:solidFill>
              </a:rPr>
              <a:t>NEED FOR THE STUDY</a:t>
            </a:r>
          </a:p>
        </p:txBody>
      </p:sp>
      <p:pic>
        <p:nvPicPr>
          <p:cNvPr id="5" name="Picture 4">
            <a:extLst>
              <a:ext uri="{FF2B5EF4-FFF2-40B4-BE49-F238E27FC236}">
                <a16:creationId xmlns:a16="http://schemas.microsoft.com/office/drawing/2014/main" id="{9891742D-23B6-1D92-6DC4-B0CC91CD27B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40458"/>
          <a:stretch/>
        </p:blipFill>
        <p:spPr>
          <a:xfrm>
            <a:off x="10493473" y="0"/>
            <a:ext cx="1698527" cy="971306"/>
          </a:xfrm>
          <a:prstGeom prst="rect">
            <a:avLst/>
          </a:prstGeom>
        </p:spPr>
      </p:pic>
    </p:spTree>
    <p:extLst>
      <p:ext uri="{BB962C8B-B14F-4D97-AF65-F5344CB8AC3E}">
        <p14:creationId xmlns:p14="http://schemas.microsoft.com/office/powerpoint/2010/main" val="2245887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65F3B-B326-6191-D20E-2DEF023F7F78}"/>
              </a:ext>
            </a:extLst>
          </p:cNvPr>
          <p:cNvSpPr>
            <a:spLocks noGrp="1"/>
          </p:cNvSpPr>
          <p:nvPr>
            <p:ph type="title"/>
          </p:nvPr>
        </p:nvSpPr>
        <p:spPr>
          <a:xfrm>
            <a:off x="88900" y="475151"/>
            <a:ext cx="10404573" cy="992310"/>
          </a:xfrm>
        </p:spPr>
        <p:txBody>
          <a:bodyPr>
            <a:normAutofit/>
          </a:bodyPr>
          <a:lstStyle/>
          <a:p>
            <a:pPr algn="ctr"/>
            <a:r>
              <a:rPr lang="en-US" altLang="en-IN" sz="2800" b="1" dirty="0">
                <a:solidFill>
                  <a:schemeClr val="bg1"/>
                </a:solidFill>
                <a:latin typeface="Bookman Old Style" panose="02050604050505020204" pitchFamily="18" charset="0"/>
                <a:sym typeface="+mn-ea"/>
              </a:rPr>
              <a:t>REVIEW OF LITERATURE</a:t>
            </a:r>
            <a:endParaRPr lang="en-US" sz="4000" dirty="0"/>
          </a:p>
        </p:txBody>
      </p:sp>
      <p:pic>
        <p:nvPicPr>
          <p:cNvPr id="4" name="Picture 3">
            <a:extLst>
              <a:ext uri="{FF2B5EF4-FFF2-40B4-BE49-F238E27FC236}">
                <a16:creationId xmlns:a16="http://schemas.microsoft.com/office/drawing/2014/main" id="{00BC5FE0-0E7A-1381-DB7B-E73F1B4027B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40458"/>
          <a:stretch/>
        </p:blipFill>
        <p:spPr>
          <a:xfrm>
            <a:off x="10493473" y="0"/>
            <a:ext cx="1698527" cy="971306"/>
          </a:xfrm>
          <a:prstGeom prst="rect">
            <a:avLst/>
          </a:prstGeom>
        </p:spPr>
      </p:pic>
      <p:sp>
        <p:nvSpPr>
          <p:cNvPr id="5" name="TextBox 4">
            <a:extLst>
              <a:ext uri="{FF2B5EF4-FFF2-40B4-BE49-F238E27FC236}">
                <a16:creationId xmlns:a16="http://schemas.microsoft.com/office/drawing/2014/main" id="{781DCA02-CE8A-A51A-E7C9-65D028527286}"/>
              </a:ext>
            </a:extLst>
          </p:cNvPr>
          <p:cNvSpPr txBox="1"/>
          <p:nvPr/>
        </p:nvSpPr>
        <p:spPr>
          <a:xfrm>
            <a:off x="875249" y="1163692"/>
            <a:ext cx="9618224" cy="4154984"/>
          </a:xfrm>
          <a:prstGeom prst="rect">
            <a:avLst/>
          </a:prstGeom>
          <a:noFill/>
        </p:spPr>
        <p:txBody>
          <a:bodyPr wrap="square">
            <a:spAutoFit/>
          </a:bodyPr>
          <a:lstStyle/>
          <a:p>
            <a:pPr algn="just"/>
            <a:endParaRPr lang="en-IN" sz="2400" dirty="0">
              <a:solidFill>
                <a:schemeClr val="bg1"/>
              </a:solidFill>
            </a:endParaRPr>
          </a:p>
          <a:p>
            <a:pPr marL="285750" indent="-285750" algn="just">
              <a:buFont typeface="Arial" panose="020B0604020202020204" pitchFamily="34" charset="0"/>
              <a:buChar char="•"/>
            </a:pPr>
            <a:r>
              <a:rPr lang="en-IN" sz="2400" dirty="0" err="1">
                <a:solidFill>
                  <a:schemeClr val="bg1"/>
                </a:solidFill>
              </a:rPr>
              <a:t>Jawarhal</a:t>
            </a:r>
            <a:r>
              <a:rPr lang="en-IN" sz="2400" dirty="0">
                <a:solidFill>
                  <a:schemeClr val="bg1"/>
                </a:solidFill>
              </a:rPr>
              <a:t> A et al performed a study on 200 patients and found out there was </a:t>
            </a:r>
            <a:r>
              <a:rPr lang="en-US" sz="2400" dirty="0">
                <a:solidFill>
                  <a:schemeClr val="bg1"/>
                </a:solidFill>
              </a:rPr>
              <a:t>statistically significant associations with higher levels of LFTs and fatty liver.</a:t>
            </a:r>
          </a:p>
          <a:p>
            <a:pPr marL="285750" indent="-285750" algn="just">
              <a:buFont typeface="Arial" panose="020B0604020202020204" pitchFamily="34" charset="0"/>
              <a:buChar char="•"/>
            </a:pPr>
            <a:r>
              <a:rPr lang="en-US" sz="2400" dirty="0">
                <a:solidFill>
                  <a:schemeClr val="bg1"/>
                </a:solidFill>
              </a:rPr>
              <a:t>RJ Johnston et al concluded in their study that m</a:t>
            </a:r>
            <a:r>
              <a:rPr lang="en-US" sz="2400" b="0" i="0" dirty="0">
                <a:solidFill>
                  <a:schemeClr val="bg1"/>
                </a:solidFill>
                <a:effectLst/>
              </a:rPr>
              <a:t>oderate and severe fatty infiltration were more reliably diagnosed than mild fatty infiltration in CECT.</a:t>
            </a:r>
            <a:endParaRPr lang="en-US" sz="2400" dirty="0">
              <a:solidFill>
                <a:schemeClr val="bg1"/>
              </a:solidFill>
            </a:endParaRPr>
          </a:p>
          <a:p>
            <a:pPr marL="285750" indent="-285750" algn="just">
              <a:buFont typeface="Arial" panose="020B0604020202020204" pitchFamily="34" charset="0"/>
              <a:buChar char="•"/>
            </a:pPr>
            <a:r>
              <a:rPr lang="en-IN" sz="2400" dirty="0">
                <a:solidFill>
                  <a:schemeClr val="bg1"/>
                </a:solidFill>
              </a:rPr>
              <a:t>David A. Lawrence et al conducted a study on 500 patients to assess the sensitivity of CT in diagnosing fatty liver. Their study showed NCCT and CECT shows </a:t>
            </a:r>
            <a:r>
              <a:rPr lang="en-IN" sz="2400" dirty="0" err="1">
                <a:solidFill>
                  <a:schemeClr val="bg1"/>
                </a:solidFill>
              </a:rPr>
              <a:t>sensivity</a:t>
            </a:r>
            <a:r>
              <a:rPr lang="en-IN" sz="2400" dirty="0">
                <a:solidFill>
                  <a:schemeClr val="bg1"/>
                </a:solidFill>
              </a:rPr>
              <a:t> of  66 % and specificity of 100%.</a:t>
            </a:r>
          </a:p>
          <a:p>
            <a:pPr marL="285750" indent="-285750" algn="just">
              <a:buFont typeface="Arial" panose="020B0604020202020204" pitchFamily="34" charset="0"/>
              <a:buChar char="•"/>
            </a:pPr>
            <a:endParaRPr lang="en-IN" sz="2400" dirty="0">
              <a:solidFill>
                <a:schemeClr val="bg1"/>
              </a:solidFill>
            </a:endParaRPr>
          </a:p>
        </p:txBody>
      </p:sp>
      <p:sp>
        <p:nvSpPr>
          <p:cNvPr id="3" name="Content Placeholder 2">
            <a:extLst>
              <a:ext uri="{FF2B5EF4-FFF2-40B4-BE49-F238E27FC236}">
                <a16:creationId xmlns:a16="http://schemas.microsoft.com/office/drawing/2014/main" id="{1823F801-6728-4CBA-F2F6-3D53F3A07883}"/>
              </a:ext>
            </a:extLst>
          </p:cNvPr>
          <p:cNvSpPr>
            <a:spLocks noGrp="1"/>
          </p:cNvSpPr>
          <p:nvPr>
            <p:ph idx="1"/>
          </p:nvPr>
        </p:nvSpPr>
        <p:spPr>
          <a:xfrm>
            <a:off x="875249" y="4857866"/>
            <a:ext cx="10515600" cy="2298701"/>
          </a:xfrm>
        </p:spPr>
        <p:txBody>
          <a:bodyPr>
            <a:noAutofit/>
          </a:bodyPr>
          <a:lstStyle/>
          <a:p>
            <a:pPr marL="0" indent="0">
              <a:buNone/>
            </a:pPr>
            <a:endParaRPr lang="en-US" b="0" i="0" dirty="0">
              <a:solidFill>
                <a:schemeClr val="bg1"/>
              </a:solidFill>
              <a:effectLst/>
            </a:endParaRPr>
          </a:p>
          <a:p>
            <a:pPr>
              <a:buFont typeface="Wingdings" panose="05000000000000000000" pitchFamily="2" charset="2"/>
              <a:buChar char="§"/>
            </a:pPr>
            <a:r>
              <a:rPr lang="en-IN" dirty="0">
                <a:solidFill>
                  <a:schemeClr val="bg1"/>
                </a:solidFill>
              </a:rPr>
              <a:t>In this study, we are trying to compare the HU values of liver taken in non contrast, arterial and venous phases with SGOT and SGPT levels of the liver function test.</a:t>
            </a:r>
            <a:endParaRPr lang="en-IN" dirty="0"/>
          </a:p>
        </p:txBody>
      </p:sp>
    </p:spTree>
    <p:extLst>
      <p:ext uri="{BB962C8B-B14F-4D97-AF65-F5344CB8AC3E}">
        <p14:creationId xmlns:p14="http://schemas.microsoft.com/office/powerpoint/2010/main" val="11644775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623392" y="1484784"/>
          <a:ext cx="10849205" cy="50563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ytuł 1"/>
          <p:cNvSpPr txBox="1">
            <a:spLocks/>
          </p:cNvSpPr>
          <p:nvPr/>
        </p:nvSpPr>
        <p:spPr>
          <a:xfrm>
            <a:off x="571500" y="214313"/>
            <a:ext cx="10972800" cy="785796"/>
          </a:xfrm>
          <a:prstGeom prst="rect">
            <a:avLst/>
          </a:prstGeom>
          <a:solidFill>
            <a:schemeClr val="accent2">
              <a:lumMod val="60000"/>
              <a:lumOff val="40000"/>
            </a:schemeClr>
          </a:solidFill>
          <a:ln w="9525">
            <a:noFill/>
            <a:miter lim="800000"/>
            <a:headEnd/>
            <a:tailEnd/>
          </a:ln>
          <a:effectLst>
            <a:outerShdw blurRad="25400" dist="165100" dir="2700000" algn="tl" rotWithShape="0">
              <a:prstClr val="black">
                <a:alpha val="40000"/>
              </a:prstClr>
            </a:outerShdw>
          </a:effectLst>
          <a:scene3d>
            <a:camera prst="orthographicFront"/>
            <a:lightRig rig="threePt" dir="t"/>
          </a:scene3d>
          <a:sp3d>
            <a:bevelT w="63500" h="25400"/>
            <a:bevelB w="0" h="0" prst="coolSlant"/>
          </a:sp3d>
        </p:spPr>
        <p:txBody>
          <a:bodyPr vert="horz" wrap="square" lIns="121920" tIns="60960" rIns="121920" bIns="60960" numCol="1" anchor="ctr" anchorCtr="0" compatLnSpc="1">
            <a:prstTxWarp prst="textNoShape">
              <a:avLst/>
            </a:prstTxWarp>
            <a:normAutofit/>
          </a:bodyPr>
          <a:lstStyle/>
          <a:p>
            <a:pPr algn="ctr">
              <a:defRPr/>
            </a:pPr>
            <a:r>
              <a:rPr lang="pl-PL" sz="3867" b="1" dirty="0">
                <a:solidFill>
                  <a:srgbClr val="002060"/>
                </a:solidFill>
                <a:latin typeface="Calibri" pitchFamily="34" charset="0"/>
                <a:ea typeface="+mj-ea"/>
                <a:cs typeface="Times New Roman" pitchFamily="18" charset="0"/>
              </a:rPr>
              <a:t>MATERIAL</a:t>
            </a:r>
          </a:p>
        </p:txBody>
      </p:sp>
      <p:pic>
        <p:nvPicPr>
          <p:cNvPr id="2" name="Picture 1">
            <a:extLst>
              <a:ext uri="{FF2B5EF4-FFF2-40B4-BE49-F238E27FC236}">
                <a16:creationId xmlns:a16="http://schemas.microsoft.com/office/drawing/2014/main" id="{4E5CC75F-430A-864C-1501-AD110EDEF276}"/>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b="40458"/>
          <a:stretch/>
        </p:blipFill>
        <p:spPr>
          <a:xfrm>
            <a:off x="10493473" y="0"/>
            <a:ext cx="1698527" cy="97130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AABD34B-6F4B-207E-91CA-5D04210F9C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40458"/>
          <a:stretch/>
        </p:blipFill>
        <p:spPr>
          <a:xfrm>
            <a:off x="10493473" y="0"/>
            <a:ext cx="1698527" cy="971306"/>
          </a:xfrm>
          <a:prstGeom prst="rect">
            <a:avLst/>
          </a:prstGeom>
        </p:spPr>
      </p:pic>
      <p:pic>
        <p:nvPicPr>
          <p:cNvPr id="3" name="Picture 2">
            <a:extLst>
              <a:ext uri="{FF2B5EF4-FFF2-40B4-BE49-F238E27FC236}">
                <a16:creationId xmlns:a16="http://schemas.microsoft.com/office/drawing/2014/main" id="{F1C86EEA-CA47-BE23-8E1C-8627C4231C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172" y="449973"/>
            <a:ext cx="4726568" cy="2979027"/>
          </a:xfrm>
          <a:prstGeom prst="rect">
            <a:avLst/>
          </a:prstGeom>
        </p:spPr>
      </p:pic>
      <p:sp>
        <p:nvSpPr>
          <p:cNvPr id="4" name="Rectangle 3">
            <a:extLst>
              <a:ext uri="{FF2B5EF4-FFF2-40B4-BE49-F238E27FC236}">
                <a16:creationId xmlns:a16="http://schemas.microsoft.com/office/drawing/2014/main" id="{182BF578-7132-8409-E3C7-1B8D79338961}"/>
              </a:ext>
            </a:extLst>
          </p:cNvPr>
          <p:cNvSpPr/>
          <p:nvPr/>
        </p:nvSpPr>
        <p:spPr>
          <a:xfrm>
            <a:off x="5052468" y="740222"/>
            <a:ext cx="1871654" cy="2340367"/>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CECT axial venous phase image showing that the liver to spleen differenation is that 110 HU indicating severe fatty liver.</a:t>
            </a:r>
          </a:p>
        </p:txBody>
      </p:sp>
      <p:pic>
        <p:nvPicPr>
          <p:cNvPr id="5" name="Picture 4">
            <a:extLst>
              <a:ext uri="{FF2B5EF4-FFF2-40B4-BE49-F238E27FC236}">
                <a16:creationId xmlns:a16="http://schemas.microsoft.com/office/drawing/2014/main" id="{3810E3DB-93E1-11EA-10D5-17199DF8B5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74851" y="478289"/>
            <a:ext cx="4941977" cy="2922394"/>
          </a:xfrm>
          <a:prstGeom prst="rect">
            <a:avLst/>
          </a:prstGeom>
        </p:spPr>
      </p:pic>
      <p:sp>
        <p:nvSpPr>
          <p:cNvPr id="7" name="Arrow: Down 7">
            <a:extLst>
              <a:ext uri="{FF2B5EF4-FFF2-40B4-BE49-F238E27FC236}">
                <a16:creationId xmlns:a16="http://schemas.microsoft.com/office/drawing/2014/main" id="{020454E6-E0D8-1AC1-43B3-3256E90AF051}"/>
              </a:ext>
            </a:extLst>
          </p:cNvPr>
          <p:cNvSpPr/>
          <p:nvPr/>
        </p:nvSpPr>
        <p:spPr>
          <a:xfrm>
            <a:off x="1716932" y="3429000"/>
            <a:ext cx="350196" cy="62257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Arrow: Down 8">
            <a:extLst>
              <a:ext uri="{FF2B5EF4-FFF2-40B4-BE49-F238E27FC236}">
                <a16:creationId xmlns:a16="http://schemas.microsoft.com/office/drawing/2014/main" id="{9DFC2617-B2D9-BE9B-432F-5DE760BDDB02}"/>
              </a:ext>
            </a:extLst>
          </p:cNvPr>
          <p:cNvSpPr/>
          <p:nvPr/>
        </p:nvSpPr>
        <p:spPr>
          <a:xfrm rot="10800000">
            <a:off x="5745804" y="3089397"/>
            <a:ext cx="350196" cy="622571"/>
          </a:xfrm>
          <a:prstGeom prst="downArrow">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Arrow: Down 9">
            <a:extLst>
              <a:ext uri="{FF2B5EF4-FFF2-40B4-BE49-F238E27FC236}">
                <a16:creationId xmlns:a16="http://schemas.microsoft.com/office/drawing/2014/main" id="{58DC8707-6B2A-C9A8-E2F4-2F66801753D1}"/>
              </a:ext>
            </a:extLst>
          </p:cNvPr>
          <p:cNvSpPr/>
          <p:nvPr/>
        </p:nvSpPr>
        <p:spPr>
          <a:xfrm>
            <a:off x="9653544" y="3400683"/>
            <a:ext cx="350196" cy="622571"/>
          </a:xfrm>
          <a:prstGeom prst="downArrow">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02EA3E4F-3A2D-8803-727D-04094A1B6117}"/>
              </a:ext>
            </a:extLst>
          </p:cNvPr>
          <p:cNvSpPr/>
          <p:nvPr/>
        </p:nvSpPr>
        <p:spPr>
          <a:xfrm>
            <a:off x="515566" y="4260715"/>
            <a:ext cx="2752928" cy="17801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Plain CT axial image shows that the average HU values of the liver were falling below 40 HU.</a:t>
            </a:r>
          </a:p>
        </p:txBody>
      </p:sp>
      <p:pic>
        <p:nvPicPr>
          <p:cNvPr id="12" name="Picture 11">
            <a:extLst>
              <a:ext uri="{FF2B5EF4-FFF2-40B4-BE49-F238E27FC236}">
                <a16:creationId xmlns:a16="http://schemas.microsoft.com/office/drawing/2014/main" id="{3A52C70E-6A4B-CD2B-7727-098B1C5E4DA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53393" y="3720776"/>
            <a:ext cx="4795663" cy="2922393"/>
          </a:xfrm>
          <a:prstGeom prst="rect">
            <a:avLst/>
          </a:prstGeom>
        </p:spPr>
      </p:pic>
      <p:sp>
        <p:nvSpPr>
          <p:cNvPr id="13" name="Rectangle 12">
            <a:extLst>
              <a:ext uri="{FF2B5EF4-FFF2-40B4-BE49-F238E27FC236}">
                <a16:creationId xmlns:a16="http://schemas.microsoft.com/office/drawing/2014/main" id="{1811C6DD-3353-8168-9875-68E97FAD7C52}"/>
              </a:ext>
            </a:extLst>
          </p:cNvPr>
          <p:cNvSpPr/>
          <p:nvPr/>
        </p:nvSpPr>
        <p:spPr>
          <a:xfrm>
            <a:off x="8734280" y="4023254"/>
            <a:ext cx="2188723" cy="2356457"/>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Axial venous phase showing the liver to spleen differentiation is more than 10HU suggestive of moderate fatty liver.</a:t>
            </a:r>
          </a:p>
        </p:txBody>
      </p:sp>
      <p:sp>
        <p:nvSpPr>
          <p:cNvPr id="14" name="Title 1">
            <a:extLst>
              <a:ext uri="{FF2B5EF4-FFF2-40B4-BE49-F238E27FC236}">
                <a16:creationId xmlns:a16="http://schemas.microsoft.com/office/drawing/2014/main" id="{A9DCA738-382D-2ADC-4C22-573C2B84F82E}"/>
              </a:ext>
            </a:extLst>
          </p:cNvPr>
          <p:cNvSpPr>
            <a:spLocks noGrp="1"/>
          </p:cNvSpPr>
          <p:nvPr>
            <p:ph type="title"/>
          </p:nvPr>
        </p:nvSpPr>
        <p:spPr>
          <a:xfrm>
            <a:off x="175172" y="0"/>
            <a:ext cx="10109200" cy="673101"/>
          </a:xfrm>
        </p:spPr>
        <p:txBody>
          <a:bodyPr>
            <a:normAutofit/>
          </a:bodyPr>
          <a:lstStyle/>
          <a:p>
            <a:pPr algn="ctr"/>
            <a:r>
              <a:rPr lang="en-US" sz="2800" b="1" dirty="0">
                <a:solidFill>
                  <a:schemeClr val="bg1"/>
                </a:solidFill>
                <a:latin typeface="Bookman Old Style" panose="02050604050505020204" pitchFamily="18" charset="0"/>
                <a:sym typeface="+mn-ea"/>
              </a:rPr>
              <a:t>METHODS</a:t>
            </a:r>
            <a:endParaRPr lang="en-US" sz="4000" dirty="0"/>
          </a:p>
        </p:txBody>
      </p:sp>
    </p:spTree>
    <p:extLst>
      <p:ext uri="{BB962C8B-B14F-4D97-AF65-F5344CB8AC3E}">
        <p14:creationId xmlns:p14="http://schemas.microsoft.com/office/powerpoint/2010/main" val="16164869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ytuł 1">
            <a:extLst>
              <a:ext uri="{FF2B5EF4-FFF2-40B4-BE49-F238E27FC236}">
                <a16:creationId xmlns:a16="http://schemas.microsoft.com/office/drawing/2014/main" id="{C079B5B2-A2B4-3DD1-0DCD-AF8362520F4C}"/>
              </a:ext>
            </a:extLst>
          </p:cNvPr>
          <p:cNvSpPr txBox="1">
            <a:spLocks/>
          </p:cNvSpPr>
          <p:nvPr/>
        </p:nvSpPr>
        <p:spPr>
          <a:xfrm>
            <a:off x="1876177" y="0"/>
            <a:ext cx="8312369" cy="461657"/>
          </a:xfrm>
          <a:prstGeom prst="rect">
            <a:avLst/>
          </a:prstGeom>
          <a:solidFill>
            <a:schemeClr val="accent2">
              <a:lumMod val="60000"/>
              <a:lumOff val="40000"/>
            </a:schemeClr>
          </a:solidFill>
          <a:ln w="9525">
            <a:noFill/>
            <a:miter lim="800000"/>
            <a:headEnd/>
            <a:tailEnd/>
          </a:ln>
          <a:effectLst/>
          <a:scene3d>
            <a:camera prst="orthographicFront"/>
            <a:lightRig rig="threePt" dir="t"/>
          </a:scene3d>
          <a:sp3d>
            <a:bevelT w="63500" h="25400"/>
            <a:bevelB w="0" h="0" prst="coolSlant"/>
          </a:sp3d>
        </p:spPr>
        <p:txBody>
          <a:bodyPr anchor="ctr">
            <a:normAutofit fontScale="92500" lnSpcReduction="20000"/>
          </a:bodyPr>
          <a:lstStyle/>
          <a:p>
            <a:pPr algn="ctr" fontAlgn="auto">
              <a:spcBef>
                <a:spcPts val="0"/>
              </a:spcBef>
              <a:spcAft>
                <a:spcPts val="0"/>
              </a:spcAft>
              <a:defRPr/>
            </a:pPr>
            <a:r>
              <a:rPr lang="en-IN" sz="2900" b="1" dirty="0">
                <a:solidFill>
                  <a:srgbClr val="002060"/>
                </a:solidFill>
                <a:latin typeface="Calibri" pitchFamily="34" charset="0"/>
                <a:ea typeface="+mj-ea"/>
                <a:cs typeface="Times New Roman" pitchFamily="18" charset="0"/>
              </a:rPr>
              <a:t>OBSERVATION</a:t>
            </a:r>
            <a:endParaRPr lang="pl-PL" sz="2900" b="1" dirty="0">
              <a:solidFill>
                <a:srgbClr val="002060"/>
              </a:solidFill>
              <a:latin typeface="Calibri" pitchFamily="34" charset="0"/>
              <a:ea typeface="+mj-ea"/>
              <a:cs typeface="Times New Roman" pitchFamily="18" charset="0"/>
            </a:endParaRPr>
          </a:p>
        </p:txBody>
      </p:sp>
      <p:sp>
        <p:nvSpPr>
          <p:cNvPr id="8" name="TextBox 7">
            <a:extLst>
              <a:ext uri="{FF2B5EF4-FFF2-40B4-BE49-F238E27FC236}">
                <a16:creationId xmlns:a16="http://schemas.microsoft.com/office/drawing/2014/main" id="{D332640F-7B82-C6B1-F5A0-3C0477E2BB27}"/>
              </a:ext>
            </a:extLst>
          </p:cNvPr>
          <p:cNvSpPr txBox="1"/>
          <p:nvPr/>
        </p:nvSpPr>
        <p:spPr>
          <a:xfrm>
            <a:off x="1876176" y="593815"/>
            <a:ext cx="8369559" cy="2677656"/>
          </a:xfrm>
          <a:prstGeom prst="rect">
            <a:avLst/>
          </a:prstGeom>
          <a:solidFill>
            <a:schemeClr val="accent1">
              <a:lumMod val="20000"/>
              <a:lumOff val="80000"/>
            </a:schemeClr>
          </a:solidFill>
          <a:ln>
            <a:solidFill>
              <a:schemeClr val="bg1"/>
            </a:solidFill>
          </a:ln>
          <a:scene3d>
            <a:camera prst="orthographicFront"/>
            <a:lightRig rig="threePt" dir="t"/>
          </a:scene3d>
          <a:sp3d>
            <a:bevelT/>
          </a:sp3d>
        </p:spPr>
        <p:txBody>
          <a:bodyPr>
            <a:spAutoFit/>
          </a:bodyPr>
          <a:lstStyle/>
          <a:p>
            <a:pPr fontAlgn="auto">
              <a:spcBef>
                <a:spcPts val="0"/>
              </a:spcBef>
              <a:spcAft>
                <a:spcPts val="0"/>
              </a:spcAft>
              <a:defRPr/>
            </a:pPr>
            <a:r>
              <a:rPr lang="en-IN" sz="2400" b="1" dirty="0">
                <a:latin typeface="+mn-lt"/>
                <a:cs typeface="+mn-cs"/>
              </a:rPr>
              <a:t>Based on extent of involvement ,</a:t>
            </a:r>
          </a:p>
          <a:p>
            <a:pPr fontAlgn="auto">
              <a:spcBef>
                <a:spcPts val="0"/>
              </a:spcBef>
              <a:spcAft>
                <a:spcPts val="0"/>
              </a:spcAft>
              <a:defRPr/>
            </a:pPr>
            <a:r>
              <a:rPr lang="en-IN" sz="2400" b="1" dirty="0">
                <a:latin typeface="+mn-lt"/>
                <a:cs typeface="+mn-cs"/>
              </a:rPr>
              <a:t> </a:t>
            </a:r>
            <a:r>
              <a:rPr lang="en-IN" sz="2400" b="1" dirty="0" err="1">
                <a:latin typeface="+mn-lt"/>
                <a:cs typeface="+mn-cs"/>
              </a:rPr>
              <a:t>Physeal</a:t>
            </a:r>
            <a:r>
              <a:rPr lang="en-IN" sz="2400" b="1" dirty="0">
                <a:latin typeface="+mn-lt"/>
                <a:cs typeface="+mn-cs"/>
              </a:rPr>
              <a:t> bars could be classified into </a:t>
            </a:r>
          </a:p>
          <a:p>
            <a:pPr fontAlgn="auto">
              <a:spcBef>
                <a:spcPts val="0"/>
              </a:spcBef>
              <a:spcAft>
                <a:spcPts val="0"/>
              </a:spcAft>
              <a:defRPr/>
            </a:pPr>
            <a:r>
              <a:rPr lang="en-IN" sz="2400" b="1" dirty="0">
                <a:latin typeface="+mn-lt"/>
                <a:cs typeface="+mn-cs"/>
              </a:rPr>
              <a:t> </a:t>
            </a:r>
          </a:p>
          <a:p>
            <a:pPr marL="457200" indent="-457200" fontAlgn="auto">
              <a:spcBef>
                <a:spcPts val="0"/>
              </a:spcBef>
              <a:spcAft>
                <a:spcPts val="0"/>
              </a:spcAft>
              <a:buFontTx/>
              <a:buAutoNum type="alphaLcParenR"/>
              <a:defRPr/>
            </a:pPr>
            <a:r>
              <a:rPr lang="en-IN" sz="2400" b="1" dirty="0">
                <a:latin typeface="+mn-lt"/>
                <a:cs typeface="+mn-cs"/>
              </a:rPr>
              <a:t>Interstitial </a:t>
            </a:r>
            <a:r>
              <a:rPr lang="en-IN" sz="2400" b="1" dirty="0" err="1">
                <a:latin typeface="+mn-lt"/>
                <a:cs typeface="+mn-cs"/>
              </a:rPr>
              <a:t>Physeal</a:t>
            </a:r>
            <a:endParaRPr lang="en-IN" sz="2400" b="1" dirty="0">
              <a:latin typeface="+mn-lt"/>
              <a:cs typeface="+mn-cs"/>
            </a:endParaRPr>
          </a:p>
          <a:p>
            <a:pPr marL="457200" indent="-457200" fontAlgn="auto">
              <a:spcBef>
                <a:spcPts val="0"/>
              </a:spcBef>
              <a:spcAft>
                <a:spcPts val="0"/>
              </a:spcAft>
              <a:buFontTx/>
              <a:buAutoNum type="alphaLcParenR"/>
              <a:defRPr/>
            </a:pPr>
            <a:r>
              <a:rPr lang="en-IN" sz="2400" b="1" dirty="0" err="1">
                <a:latin typeface="+mn-lt"/>
                <a:cs typeface="+mn-cs"/>
              </a:rPr>
              <a:t>Transphyseal</a:t>
            </a:r>
            <a:endParaRPr lang="en-IN" sz="2400" b="1" dirty="0">
              <a:latin typeface="+mn-lt"/>
              <a:cs typeface="+mn-cs"/>
            </a:endParaRPr>
          </a:p>
          <a:p>
            <a:pPr marL="457200" indent="-457200" fontAlgn="auto">
              <a:spcBef>
                <a:spcPts val="0"/>
              </a:spcBef>
              <a:spcAft>
                <a:spcPts val="0"/>
              </a:spcAft>
              <a:buFontTx/>
              <a:buAutoNum type="alphaLcParenR"/>
              <a:defRPr/>
            </a:pPr>
            <a:r>
              <a:rPr lang="en-IN" sz="2400" b="1" dirty="0" err="1">
                <a:latin typeface="+mn-lt"/>
                <a:cs typeface="+mn-cs"/>
              </a:rPr>
              <a:t>Metaphyseal</a:t>
            </a:r>
            <a:endParaRPr lang="en-IN" sz="2400" b="1" dirty="0">
              <a:latin typeface="+mn-lt"/>
              <a:cs typeface="+mn-cs"/>
            </a:endParaRPr>
          </a:p>
          <a:p>
            <a:pPr marL="457200" indent="-457200" fontAlgn="auto">
              <a:spcBef>
                <a:spcPts val="0"/>
              </a:spcBef>
              <a:spcAft>
                <a:spcPts val="0"/>
              </a:spcAft>
              <a:buFontTx/>
              <a:buAutoNum type="alphaLcParenR"/>
              <a:defRPr/>
            </a:pPr>
            <a:r>
              <a:rPr lang="en-IN" sz="2400" b="1" dirty="0">
                <a:latin typeface="+mn-lt"/>
                <a:cs typeface="+mn-cs"/>
              </a:rPr>
              <a:t>Epiphyseal</a:t>
            </a:r>
          </a:p>
        </p:txBody>
      </p:sp>
      <p:sp>
        <p:nvSpPr>
          <p:cNvPr id="15" name="Right Arrow 14">
            <a:extLst>
              <a:ext uri="{FF2B5EF4-FFF2-40B4-BE49-F238E27FC236}">
                <a16:creationId xmlns:a16="http://schemas.microsoft.com/office/drawing/2014/main" id="{1B6E4AC6-49B1-3806-0DCD-F75619631153}"/>
              </a:ext>
            </a:extLst>
          </p:cNvPr>
          <p:cNvSpPr/>
          <p:nvPr/>
        </p:nvSpPr>
        <p:spPr>
          <a:xfrm>
            <a:off x="10394950" y="4240213"/>
            <a:ext cx="528638" cy="109537"/>
          </a:xfrm>
          <a:prstGeom prst="rightArrow">
            <a:avLst/>
          </a:prstGeom>
          <a:solidFill>
            <a:schemeClr val="accent2">
              <a:lumMod val="60000"/>
              <a:lumOff val="4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pic>
        <p:nvPicPr>
          <p:cNvPr id="17417" name="Picture 1">
            <a:extLst>
              <a:ext uri="{FF2B5EF4-FFF2-40B4-BE49-F238E27FC236}">
                <a16:creationId xmlns:a16="http://schemas.microsoft.com/office/drawing/2014/main" id="{B132FF39-6598-95A5-088F-7D90EDC73879}"/>
              </a:ext>
            </a:extLst>
          </p:cNvPr>
          <p:cNvPicPr>
            <a:picLocks noChangeAspect="1"/>
          </p:cNvPicPr>
          <p:nvPr/>
        </p:nvPicPr>
        <p:blipFill>
          <a:blip r:embed="rId2">
            <a:extLst>
              <a:ext uri="{28A0092B-C50C-407E-A947-70E740481C1C}">
                <a14:useLocalDpi xmlns:a14="http://schemas.microsoft.com/office/drawing/2010/main" val="0"/>
              </a:ext>
            </a:extLst>
          </a:blip>
          <a:srcRect t="16965" b="21538"/>
          <a:stretch>
            <a:fillRect/>
          </a:stretch>
        </p:blipFill>
        <p:spPr bwMode="auto">
          <a:xfrm>
            <a:off x="639763" y="3454400"/>
            <a:ext cx="2614612" cy="340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8" name="Picture 2">
            <a:extLst>
              <a:ext uri="{FF2B5EF4-FFF2-40B4-BE49-F238E27FC236}">
                <a16:creationId xmlns:a16="http://schemas.microsoft.com/office/drawing/2014/main" id="{B524C087-856E-104B-9D24-35E43B8C5C0D}"/>
              </a:ext>
            </a:extLst>
          </p:cNvPr>
          <p:cNvPicPr>
            <a:picLocks noChangeAspect="1"/>
          </p:cNvPicPr>
          <p:nvPr/>
        </p:nvPicPr>
        <p:blipFill>
          <a:blip r:embed="rId3">
            <a:extLst>
              <a:ext uri="{28A0092B-C50C-407E-A947-70E740481C1C}">
                <a14:useLocalDpi xmlns:a14="http://schemas.microsoft.com/office/drawing/2010/main" val="0"/>
              </a:ext>
            </a:extLst>
          </a:blip>
          <a:srcRect t="5634" b="33144"/>
          <a:stretch>
            <a:fillRect/>
          </a:stretch>
        </p:blipFill>
        <p:spPr bwMode="auto">
          <a:xfrm>
            <a:off x="9209088" y="3454400"/>
            <a:ext cx="2728912" cy="340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9" name="Picture 9">
            <a:extLst>
              <a:ext uri="{FF2B5EF4-FFF2-40B4-BE49-F238E27FC236}">
                <a16:creationId xmlns:a16="http://schemas.microsoft.com/office/drawing/2014/main" id="{A820675B-FF16-9B07-77CE-E44538F54CB8}"/>
              </a:ext>
            </a:extLst>
          </p:cNvPr>
          <p:cNvPicPr>
            <a:picLocks noChangeAspect="1"/>
          </p:cNvPicPr>
          <p:nvPr/>
        </p:nvPicPr>
        <p:blipFill>
          <a:blip r:embed="rId4">
            <a:extLst>
              <a:ext uri="{28A0092B-C50C-407E-A947-70E740481C1C}">
                <a14:useLocalDpi xmlns:a14="http://schemas.microsoft.com/office/drawing/2010/main" val="0"/>
              </a:ext>
            </a:extLst>
          </a:blip>
          <a:srcRect t="11609" b="26624"/>
          <a:stretch>
            <a:fillRect/>
          </a:stretch>
        </p:blipFill>
        <p:spPr bwMode="auto">
          <a:xfrm>
            <a:off x="6310313" y="3454400"/>
            <a:ext cx="2676525" cy="340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20" name="Picture 11">
            <a:extLst>
              <a:ext uri="{FF2B5EF4-FFF2-40B4-BE49-F238E27FC236}">
                <a16:creationId xmlns:a16="http://schemas.microsoft.com/office/drawing/2014/main" id="{1D3A8037-0F8D-83B8-0436-371AA541091C}"/>
              </a:ext>
            </a:extLst>
          </p:cNvPr>
          <p:cNvPicPr>
            <a:picLocks noChangeAspect="1"/>
          </p:cNvPicPr>
          <p:nvPr/>
        </p:nvPicPr>
        <p:blipFill>
          <a:blip r:embed="rId5">
            <a:extLst>
              <a:ext uri="{28A0092B-C50C-407E-A947-70E740481C1C}">
                <a14:useLocalDpi xmlns:a14="http://schemas.microsoft.com/office/drawing/2010/main" val="0"/>
              </a:ext>
            </a:extLst>
          </a:blip>
          <a:srcRect t="11700" b="25443"/>
          <a:stretch>
            <a:fillRect/>
          </a:stretch>
        </p:blipFill>
        <p:spPr bwMode="auto">
          <a:xfrm>
            <a:off x="3475038" y="3454400"/>
            <a:ext cx="2614612" cy="340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21" name="TextBox 15">
            <a:extLst>
              <a:ext uri="{FF2B5EF4-FFF2-40B4-BE49-F238E27FC236}">
                <a16:creationId xmlns:a16="http://schemas.microsoft.com/office/drawing/2014/main" id="{DD5CADF5-4B8B-930B-2A53-D4B2A0D5D791}"/>
              </a:ext>
            </a:extLst>
          </p:cNvPr>
          <p:cNvSpPr txBox="1">
            <a:spLocks noChangeArrowheads="1"/>
          </p:cNvSpPr>
          <p:nvPr/>
        </p:nvSpPr>
        <p:spPr bwMode="auto">
          <a:xfrm>
            <a:off x="639763" y="6588125"/>
            <a:ext cx="2936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r>
              <a:rPr lang="en-IN" altLang="en-US"/>
              <a:t>a</a:t>
            </a:r>
          </a:p>
        </p:txBody>
      </p:sp>
      <p:sp>
        <p:nvSpPr>
          <p:cNvPr id="17422" name="TextBox 21">
            <a:extLst>
              <a:ext uri="{FF2B5EF4-FFF2-40B4-BE49-F238E27FC236}">
                <a16:creationId xmlns:a16="http://schemas.microsoft.com/office/drawing/2014/main" id="{51D113F1-BF84-76F4-FA8A-0560A0CE4080}"/>
              </a:ext>
            </a:extLst>
          </p:cNvPr>
          <p:cNvSpPr txBox="1">
            <a:spLocks noChangeArrowheads="1"/>
          </p:cNvSpPr>
          <p:nvPr/>
        </p:nvSpPr>
        <p:spPr bwMode="auto">
          <a:xfrm>
            <a:off x="3513138" y="6578600"/>
            <a:ext cx="2921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r>
              <a:rPr lang="en-IN" altLang="en-US"/>
              <a:t>b</a:t>
            </a:r>
          </a:p>
        </p:txBody>
      </p:sp>
      <p:sp>
        <p:nvSpPr>
          <p:cNvPr id="17423" name="TextBox 22">
            <a:extLst>
              <a:ext uri="{FF2B5EF4-FFF2-40B4-BE49-F238E27FC236}">
                <a16:creationId xmlns:a16="http://schemas.microsoft.com/office/drawing/2014/main" id="{B00C51D9-D825-4414-B83B-A7DDA8C2EA9B}"/>
              </a:ext>
            </a:extLst>
          </p:cNvPr>
          <p:cNvSpPr txBox="1">
            <a:spLocks noChangeArrowheads="1"/>
          </p:cNvSpPr>
          <p:nvPr/>
        </p:nvSpPr>
        <p:spPr bwMode="auto">
          <a:xfrm>
            <a:off x="6330950" y="6488113"/>
            <a:ext cx="2936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r>
              <a:rPr lang="en-IN" altLang="en-US"/>
              <a:t>c</a:t>
            </a:r>
          </a:p>
        </p:txBody>
      </p:sp>
      <p:sp>
        <p:nvSpPr>
          <p:cNvPr id="17424" name="TextBox 23">
            <a:extLst>
              <a:ext uri="{FF2B5EF4-FFF2-40B4-BE49-F238E27FC236}">
                <a16:creationId xmlns:a16="http://schemas.microsoft.com/office/drawing/2014/main" id="{A6D2400D-B0CD-F8E2-2DFF-3F4A954FF6DE}"/>
              </a:ext>
            </a:extLst>
          </p:cNvPr>
          <p:cNvSpPr txBox="1">
            <a:spLocks noChangeArrowheads="1"/>
          </p:cNvSpPr>
          <p:nvPr/>
        </p:nvSpPr>
        <p:spPr bwMode="auto">
          <a:xfrm>
            <a:off x="9209088" y="6488113"/>
            <a:ext cx="2921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r>
              <a:rPr lang="en-IN" altLang="en-US"/>
              <a:t>d</a:t>
            </a:r>
          </a:p>
        </p:txBody>
      </p:sp>
      <p:pic>
        <p:nvPicPr>
          <p:cNvPr id="2" name="Picture 1">
            <a:extLst>
              <a:ext uri="{FF2B5EF4-FFF2-40B4-BE49-F238E27FC236}">
                <a16:creationId xmlns:a16="http://schemas.microsoft.com/office/drawing/2014/main" id="{37E7F1AF-B566-4BE8-5348-A9CD6EE0E9A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40458"/>
          <a:stretch/>
        </p:blipFill>
        <p:spPr>
          <a:xfrm>
            <a:off x="10493473" y="0"/>
            <a:ext cx="1698527" cy="971306"/>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3">
            <a:extLst>
              <a:ext uri="{FF2B5EF4-FFF2-40B4-BE49-F238E27FC236}">
                <a16:creationId xmlns:a16="http://schemas.microsoft.com/office/drawing/2014/main" id="{B413C971-0E6A-AE6A-A938-DCCB58E2E1DF}"/>
              </a:ext>
            </a:extLst>
          </p:cNvPr>
          <p:cNvPicPr>
            <a:picLocks noChangeAspect="1"/>
          </p:cNvPicPr>
          <p:nvPr/>
        </p:nvPicPr>
        <p:blipFill>
          <a:blip r:embed="rId2">
            <a:extLst>
              <a:ext uri="{28A0092B-C50C-407E-A947-70E740481C1C}">
                <a14:useLocalDpi xmlns:a14="http://schemas.microsoft.com/office/drawing/2010/main" val="0"/>
              </a:ext>
            </a:extLst>
          </a:blip>
          <a:srcRect t="26666" b="17822"/>
          <a:stretch>
            <a:fillRect/>
          </a:stretch>
        </p:blipFill>
        <p:spPr bwMode="auto">
          <a:xfrm>
            <a:off x="0" y="2066925"/>
            <a:ext cx="2792413" cy="3322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5" name="Picture 4">
            <a:extLst>
              <a:ext uri="{FF2B5EF4-FFF2-40B4-BE49-F238E27FC236}">
                <a16:creationId xmlns:a16="http://schemas.microsoft.com/office/drawing/2014/main" id="{6C96C9B6-006D-729C-CAFD-B09632607406}"/>
              </a:ext>
            </a:extLst>
          </p:cNvPr>
          <p:cNvPicPr>
            <a:picLocks noChangeAspect="1"/>
          </p:cNvPicPr>
          <p:nvPr/>
        </p:nvPicPr>
        <p:blipFill>
          <a:blip r:embed="rId3">
            <a:extLst>
              <a:ext uri="{28A0092B-C50C-407E-A947-70E740481C1C}">
                <a14:useLocalDpi xmlns:a14="http://schemas.microsoft.com/office/drawing/2010/main" val="0"/>
              </a:ext>
            </a:extLst>
          </a:blip>
          <a:srcRect t="15782" b="26802"/>
          <a:stretch>
            <a:fillRect/>
          </a:stretch>
        </p:blipFill>
        <p:spPr bwMode="auto">
          <a:xfrm>
            <a:off x="5953125" y="2105025"/>
            <a:ext cx="3008313" cy="328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TextBox 5">
            <a:extLst>
              <a:ext uri="{FF2B5EF4-FFF2-40B4-BE49-F238E27FC236}">
                <a16:creationId xmlns:a16="http://schemas.microsoft.com/office/drawing/2014/main" id="{20ED1B5F-657E-E717-A923-396A12384DB6}"/>
              </a:ext>
            </a:extLst>
          </p:cNvPr>
          <p:cNvSpPr txBox="1">
            <a:spLocks noChangeArrowheads="1"/>
          </p:cNvSpPr>
          <p:nvPr/>
        </p:nvSpPr>
        <p:spPr bwMode="auto">
          <a:xfrm>
            <a:off x="6513513" y="1349375"/>
            <a:ext cx="5299075" cy="461963"/>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r>
              <a:rPr lang="en-IN" altLang="en-US" sz="2400" b="1">
                <a:solidFill>
                  <a:schemeClr val="bg1"/>
                </a:solidFill>
              </a:rPr>
              <a:t>METAPHYSEAL CHONDRAL HERNIATION</a:t>
            </a:r>
          </a:p>
        </p:txBody>
      </p:sp>
      <p:sp>
        <p:nvSpPr>
          <p:cNvPr id="18437" name="TextBox 6">
            <a:extLst>
              <a:ext uri="{FF2B5EF4-FFF2-40B4-BE49-F238E27FC236}">
                <a16:creationId xmlns:a16="http://schemas.microsoft.com/office/drawing/2014/main" id="{6C6D5D3E-69B8-BD1B-75A0-4E606176F809}"/>
              </a:ext>
            </a:extLst>
          </p:cNvPr>
          <p:cNvSpPr txBox="1">
            <a:spLocks noChangeArrowheads="1"/>
          </p:cNvSpPr>
          <p:nvPr/>
        </p:nvSpPr>
        <p:spPr bwMode="auto">
          <a:xfrm>
            <a:off x="441325" y="1349375"/>
            <a:ext cx="4983163" cy="461963"/>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r>
              <a:rPr lang="en-IN" altLang="en-US" sz="2400" b="1">
                <a:solidFill>
                  <a:schemeClr val="bg1"/>
                </a:solidFill>
              </a:rPr>
              <a:t>EPIPHYSEAL CHONDRAL HERNIATION</a:t>
            </a:r>
          </a:p>
        </p:txBody>
      </p:sp>
      <p:sp>
        <p:nvSpPr>
          <p:cNvPr id="8" name="Tytuł 1">
            <a:extLst>
              <a:ext uri="{FF2B5EF4-FFF2-40B4-BE49-F238E27FC236}">
                <a16:creationId xmlns:a16="http://schemas.microsoft.com/office/drawing/2014/main" id="{A583163B-5E68-ED5B-501A-65C39C726CC0}"/>
              </a:ext>
            </a:extLst>
          </p:cNvPr>
          <p:cNvSpPr txBox="1">
            <a:spLocks/>
          </p:cNvSpPr>
          <p:nvPr/>
        </p:nvSpPr>
        <p:spPr>
          <a:xfrm>
            <a:off x="2077262" y="242596"/>
            <a:ext cx="8312369" cy="461657"/>
          </a:xfrm>
          <a:prstGeom prst="rect">
            <a:avLst/>
          </a:prstGeom>
          <a:solidFill>
            <a:schemeClr val="accent2">
              <a:lumMod val="60000"/>
              <a:lumOff val="40000"/>
            </a:schemeClr>
          </a:solidFill>
          <a:ln w="9525">
            <a:noFill/>
            <a:miter lim="800000"/>
            <a:headEnd/>
            <a:tailEnd/>
          </a:ln>
          <a:effectLst/>
          <a:scene3d>
            <a:camera prst="orthographicFront"/>
            <a:lightRig rig="threePt" dir="t"/>
          </a:scene3d>
          <a:sp3d>
            <a:bevelT w="63500" h="25400"/>
            <a:bevelB w="0" h="0" prst="coolSlant"/>
          </a:sp3d>
        </p:spPr>
        <p:txBody>
          <a:bodyPr anchor="ctr">
            <a:normAutofit fontScale="92500" lnSpcReduction="20000"/>
          </a:bodyPr>
          <a:lstStyle/>
          <a:p>
            <a:pPr algn="ctr" fontAlgn="auto">
              <a:spcBef>
                <a:spcPts val="0"/>
              </a:spcBef>
              <a:spcAft>
                <a:spcPts val="0"/>
              </a:spcAft>
              <a:defRPr/>
            </a:pPr>
            <a:r>
              <a:rPr lang="en-IN" sz="2900" b="1" dirty="0">
                <a:solidFill>
                  <a:srgbClr val="002060"/>
                </a:solidFill>
                <a:latin typeface="Calibri" pitchFamily="34" charset="0"/>
                <a:ea typeface="+mj-ea"/>
                <a:cs typeface="Times New Roman" pitchFamily="18" charset="0"/>
              </a:rPr>
              <a:t>OBSERVATION</a:t>
            </a:r>
            <a:endParaRPr lang="pl-PL" sz="2900" b="1" dirty="0">
              <a:solidFill>
                <a:srgbClr val="002060"/>
              </a:solidFill>
              <a:latin typeface="Calibri" pitchFamily="34" charset="0"/>
              <a:ea typeface="+mj-ea"/>
              <a:cs typeface="Times New Roman" pitchFamily="18" charset="0"/>
            </a:endParaRPr>
          </a:p>
        </p:txBody>
      </p:sp>
      <p:pic>
        <p:nvPicPr>
          <p:cNvPr id="18441" name="Picture 8">
            <a:extLst>
              <a:ext uri="{FF2B5EF4-FFF2-40B4-BE49-F238E27FC236}">
                <a16:creationId xmlns:a16="http://schemas.microsoft.com/office/drawing/2014/main" id="{916717C3-DBE0-6E1F-93F1-80EB7E334C1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961438" y="2105025"/>
            <a:ext cx="3019425" cy="342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2" name="Picture 9">
            <a:extLst>
              <a:ext uri="{FF2B5EF4-FFF2-40B4-BE49-F238E27FC236}">
                <a16:creationId xmlns:a16="http://schemas.microsoft.com/office/drawing/2014/main" id="{6863D5BD-E2F6-80DF-5540-E50914E71C5E}"/>
              </a:ext>
            </a:extLst>
          </p:cNvPr>
          <p:cNvPicPr>
            <a:picLocks noChangeAspect="1"/>
          </p:cNvPicPr>
          <p:nvPr/>
        </p:nvPicPr>
        <p:blipFill>
          <a:blip r:embed="rId5">
            <a:extLst>
              <a:ext uri="{28A0092B-C50C-407E-A947-70E740481C1C}">
                <a14:useLocalDpi xmlns:a14="http://schemas.microsoft.com/office/drawing/2010/main" val="0"/>
              </a:ext>
            </a:extLst>
          </a:blip>
          <a:srcRect l="10812" t="7933" r="28983" b="36964"/>
          <a:stretch>
            <a:fillRect/>
          </a:stretch>
        </p:blipFill>
        <p:spPr bwMode="auto">
          <a:xfrm>
            <a:off x="2932113" y="2066925"/>
            <a:ext cx="2868612" cy="3322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3" name="TextBox 10">
            <a:extLst>
              <a:ext uri="{FF2B5EF4-FFF2-40B4-BE49-F238E27FC236}">
                <a16:creationId xmlns:a16="http://schemas.microsoft.com/office/drawing/2014/main" id="{EC772A98-85C7-233A-41BE-5751FDFE73BC}"/>
              </a:ext>
            </a:extLst>
          </p:cNvPr>
          <p:cNvSpPr txBox="1">
            <a:spLocks noChangeArrowheads="1"/>
          </p:cNvSpPr>
          <p:nvPr/>
        </p:nvSpPr>
        <p:spPr bwMode="auto">
          <a:xfrm>
            <a:off x="598488" y="5645150"/>
            <a:ext cx="1070927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r>
              <a:rPr lang="en-IN" altLang="en-US" sz="2000">
                <a:solidFill>
                  <a:schemeClr val="bg1"/>
                </a:solidFill>
              </a:rPr>
              <a:t>Cartilage herniation/intrusions occur with physeal insults</a:t>
            </a:r>
          </a:p>
          <a:p>
            <a:r>
              <a:rPr lang="en-IN" altLang="en-US" sz="2000">
                <a:solidFill>
                  <a:schemeClr val="bg1"/>
                </a:solidFill>
              </a:rPr>
              <a:t>They may or may not be associated with physeal bars</a:t>
            </a:r>
          </a:p>
          <a:p>
            <a:r>
              <a:rPr lang="en-IN" altLang="en-US" sz="2000">
                <a:solidFill>
                  <a:schemeClr val="bg1"/>
                </a:solidFill>
              </a:rPr>
              <a:t>Can be an early predictor of site of bar formation and are thought to be a precursor of a physeal bar</a:t>
            </a:r>
          </a:p>
        </p:txBody>
      </p:sp>
      <p:pic>
        <p:nvPicPr>
          <p:cNvPr id="2" name="Picture 1">
            <a:extLst>
              <a:ext uri="{FF2B5EF4-FFF2-40B4-BE49-F238E27FC236}">
                <a16:creationId xmlns:a16="http://schemas.microsoft.com/office/drawing/2014/main" id="{7E6CF942-FD47-754A-F8D6-CAAA31F385C8}"/>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40458"/>
          <a:stretch/>
        </p:blipFill>
        <p:spPr>
          <a:xfrm>
            <a:off x="10493473" y="0"/>
            <a:ext cx="1698527" cy="971306"/>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02F58-7947-8501-F6C3-DBBB0A242223}"/>
              </a:ext>
            </a:extLst>
          </p:cNvPr>
          <p:cNvSpPr>
            <a:spLocks noGrp="1"/>
          </p:cNvSpPr>
          <p:nvPr>
            <p:ph type="title"/>
          </p:nvPr>
        </p:nvSpPr>
        <p:spPr>
          <a:xfrm>
            <a:off x="101600" y="85359"/>
            <a:ext cx="10185400" cy="885947"/>
          </a:xfrm>
        </p:spPr>
        <p:txBody>
          <a:bodyPr>
            <a:normAutofit/>
          </a:bodyPr>
          <a:lstStyle/>
          <a:p>
            <a:pPr algn="ctr"/>
            <a:r>
              <a:rPr lang="en-US" sz="2800" b="1" dirty="0">
                <a:solidFill>
                  <a:schemeClr val="bg1"/>
                </a:solidFill>
                <a:latin typeface="Bookman Old Style" panose="02050604050505020204" pitchFamily="18" charset="0"/>
                <a:sym typeface="+mn-ea"/>
              </a:rPr>
              <a:t>ANALYSIS &amp; RESULTS</a:t>
            </a:r>
            <a:endParaRPr lang="en-US" sz="4000" dirty="0"/>
          </a:p>
        </p:txBody>
      </p:sp>
      <p:pic>
        <p:nvPicPr>
          <p:cNvPr id="4" name="Picture 3">
            <a:extLst>
              <a:ext uri="{FF2B5EF4-FFF2-40B4-BE49-F238E27FC236}">
                <a16:creationId xmlns:a16="http://schemas.microsoft.com/office/drawing/2014/main" id="{DAE58877-8599-C213-8B34-ACF50215D16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40458"/>
          <a:stretch/>
        </p:blipFill>
        <p:spPr>
          <a:xfrm>
            <a:off x="10493473" y="0"/>
            <a:ext cx="1698527" cy="971306"/>
          </a:xfrm>
          <a:prstGeom prst="rect">
            <a:avLst/>
          </a:prstGeom>
        </p:spPr>
      </p:pic>
      <p:sp>
        <p:nvSpPr>
          <p:cNvPr id="5" name="TextBox 4">
            <a:extLst>
              <a:ext uri="{FF2B5EF4-FFF2-40B4-BE49-F238E27FC236}">
                <a16:creationId xmlns:a16="http://schemas.microsoft.com/office/drawing/2014/main" id="{A2001E5D-016B-DD1F-AA70-0D4788BDC60D}"/>
              </a:ext>
            </a:extLst>
          </p:cNvPr>
          <p:cNvSpPr txBox="1"/>
          <p:nvPr/>
        </p:nvSpPr>
        <p:spPr>
          <a:xfrm>
            <a:off x="426638" y="854395"/>
            <a:ext cx="11360288" cy="1200329"/>
          </a:xfrm>
          <a:prstGeom prst="rect">
            <a:avLst/>
          </a:prstGeom>
          <a:noFill/>
        </p:spPr>
        <p:txBody>
          <a:bodyPr wrap="square">
            <a:spAutoFit/>
          </a:bodyPr>
          <a:lstStyle/>
          <a:p>
            <a:pPr marL="285750" indent="-285750" algn="just">
              <a:buFont typeface="Arial" panose="020B0604020202020204" pitchFamily="34" charset="0"/>
              <a:buChar char="•"/>
            </a:pPr>
            <a:r>
              <a:rPr lang="en-IN" sz="2400" dirty="0">
                <a:solidFill>
                  <a:schemeClr val="bg1"/>
                </a:solidFill>
              </a:rPr>
              <a:t>Out of 100 patients, 61 are men and 39 are women. </a:t>
            </a:r>
          </a:p>
          <a:p>
            <a:pPr marL="285750" indent="-285750" algn="just">
              <a:buFont typeface="Arial" panose="020B0604020202020204" pitchFamily="34" charset="0"/>
              <a:buChar char="•"/>
            </a:pPr>
            <a:r>
              <a:rPr lang="en-IN" sz="2400" dirty="0">
                <a:solidFill>
                  <a:schemeClr val="bg1"/>
                </a:solidFill>
              </a:rPr>
              <a:t>21 patients are in 20 – 30 years age group, 37 patients are in 31 – 40 age group and 42 </a:t>
            </a:r>
            <a:r>
              <a:rPr lang="en-IN" sz="2400" dirty="0" err="1">
                <a:solidFill>
                  <a:schemeClr val="bg1"/>
                </a:solidFill>
              </a:rPr>
              <a:t>pateints</a:t>
            </a:r>
            <a:r>
              <a:rPr lang="en-IN" sz="2400" dirty="0">
                <a:solidFill>
                  <a:schemeClr val="bg1"/>
                </a:solidFill>
              </a:rPr>
              <a:t> are in 41 – 50 age group.</a:t>
            </a:r>
          </a:p>
        </p:txBody>
      </p:sp>
      <p:sp>
        <p:nvSpPr>
          <p:cNvPr id="6" name="Rectangle: Rounded Corners 6">
            <a:extLst>
              <a:ext uri="{FF2B5EF4-FFF2-40B4-BE49-F238E27FC236}">
                <a16:creationId xmlns:a16="http://schemas.microsoft.com/office/drawing/2014/main" id="{12B8F321-47ED-BB57-6D36-6CB0A856A3E6}"/>
              </a:ext>
            </a:extLst>
          </p:cNvPr>
          <p:cNvSpPr/>
          <p:nvPr/>
        </p:nvSpPr>
        <p:spPr>
          <a:xfrm>
            <a:off x="1525102" y="2155454"/>
            <a:ext cx="2716157" cy="638060"/>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b="1" dirty="0"/>
              <a:t>NCCT</a:t>
            </a:r>
          </a:p>
        </p:txBody>
      </p:sp>
      <p:sp>
        <p:nvSpPr>
          <p:cNvPr id="7" name="Rectangle: Rounded Corners 8">
            <a:extLst>
              <a:ext uri="{FF2B5EF4-FFF2-40B4-BE49-F238E27FC236}">
                <a16:creationId xmlns:a16="http://schemas.microsoft.com/office/drawing/2014/main" id="{762B9FE2-D87C-F519-7B1C-D36D4AF6A158}"/>
              </a:ext>
            </a:extLst>
          </p:cNvPr>
          <p:cNvSpPr/>
          <p:nvPr/>
        </p:nvSpPr>
        <p:spPr>
          <a:xfrm>
            <a:off x="8054502" y="2209527"/>
            <a:ext cx="2612396" cy="583987"/>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b="1" dirty="0"/>
              <a:t>CECT</a:t>
            </a:r>
          </a:p>
        </p:txBody>
      </p:sp>
      <p:graphicFrame>
        <p:nvGraphicFramePr>
          <p:cNvPr id="8" name="Table 8">
            <a:extLst>
              <a:ext uri="{FF2B5EF4-FFF2-40B4-BE49-F238E27FC236}">
                <a16:creationId xmlns:a16="http://schemas.microsoft.com/office/drawing/2014/main" id="{0A16A865-ECB9-5188-5020-527A0633138F}"/>
              </a:ext>
            </a:extLst>
          </p:cNvPr>
          <p:cNvGraphicFramePr>
            <a:graphicFrameLocks noGrp="1"/>
          </p:cNvGraphicFramePr>
          <p:nvPr>
            <p:extLst>
              <p:ext uri="{D42A27DB-BD31-4B8C-83A1-F6EECF244321}">
                <p14:modId xmlns:p14="http://schemas.microsoft.com/office/powerpoint/2010/main" val="2611038403"/>
              </p:ext>
            </p:extLst>
          </p:nvPr>
        </p:nvGraphicFramePr>
        <p:xfrm>
          <a:off x="426638" y="3010760"/>
          <a:ext cx="5255019" cy="2214880"/>
        </p:xfrm>
        <a:graphic>
          <a:graphicData uri="http://schemas.openxmlformats.org/drawingml/2006/table">
            <a:tbl>
              <a:tblPr firstRow="1" bandRow="1">
                <a:tableStyleId>{5C22544A-7EE6-4342-B048-85BDC9FD1C3A}</a:tableStyleId>
              </a:tblPr>
              <a:tblGrid>
                <a:gridCol w="2239634">
                  <a:extLst>
                    <a:ext uri="{9D8B030D-6E8A-4147-A177-3AD203B41FA5}">
                      <a16:colId xmlns:a16="http://schemas.microsoft.com/office/drawing/2014/main" val="2534069392"/>
                    </a:ext>
                  </a:extLst>
                </a:gridCol>
                <a:gridCol w="992221">
                  <a:extLst>
                    <a:ext uri="{9D8B030D-6E8A-4147-A177-3AD203B41FA5}">
                      <a16:colId xmlns:a16="http://schemas.microsoft.com/office/drawing/2014/main" val="2880605681"/>
                    </a:ext>
                  </a:extLst>
                </a:gridCol>
                <a:gridCol w="1128409">
                  <a:extLst>
                    <a:ext uri="{9D8B030D-6E8A-4147-A177-3AD203B41FA5}">
                      <a16:colId xmlns:a16="http://schemas.microsoft.com/office/drawing/2014/main" val="2439147389"/>
                    </a:ext>
                  </a:extLst>
                </a:gridCol>
                <a:gridCol w="894755">
                  <a:extLst>
                    <a:ext uri="{9D8B030D-6E8A-4147-A177-3AD203B41FA5}">
                      <a16:colId xmlns:a16="http://schemas.microsoft.com/office/drawing/2014/main" val="1982350175"/>
                    </a:ext>
                  </a:extLst>
                </a:gridCol>
              </a:tblGrid>
              <a:tr h="185420">
                <a:tc rowSpan="2">
                  <a:txBody>
                    <a:bodyPr/>
                    <a:lstStyle/>
                    <a:p>
                      <a:r>
                        <a:rPr lang="en-IN" baseline="0" dirty="0">
                          <a:solidFill>
                            <a:schemeClr val="bg1"/>
                          </a:solidFill>
                        </a:rPr>
                        <a:t>Severity</a:t>
                      </a:r>
                    </a:p>
                  </a:txBody>
                  <a:tcPr>
                    <a:solidFill>
                      <a:schemeClr val="accent2">
                        <a:lumMod val="40000"/>
                        <a:lumOff val="60000"/>
                      </a:schemeClr>
                    </a:solidFill>
                  </a:tcPr>
                </a:tc>
                <a:tc gridSpan="2">
                  <a:txBody>
                    <a:bodyPr/>
                    <a:lstStyle/>
                    <a:p>
                      <a:pPr algn="ctr"/>
                      <a:r>
                        <a:rPr lang="en-IN" baseline="0" dirty="0">
                          <a:solidFill>
                            <a:schemeClr val="bg1"/>
                          </a:solidFill>
                        </a:rPr>
                        <a:t> LFT</a:t>
                      </a:r>
                    </a:p>
                  </a:txBody>
                  <a:tcPr>
                    <a:solidFill>
                      <a:schemeClr val="accent2">
                        <a:lumMod val="40000"/>
                        <a:lumOff val="60000"/>
                      </a:schemeClr>
                    </a:solidFill>
                  </a:tcPr>
                </a:tc>
                <a:tc hMerge="1">
                  <a:txBody>
                    <a:bodyPr/>
                    <a:lstStyle/>
                    <a:p>
                      <a:r>
                        <a:rPr lang="en-IN" dirty="0"/>
                        <a:t>Abnormal LFTs</a:t>
                      </a:r>
                    </a:p>
                  </a:txBody>
                  <a:tcPr>
                    <a:solidFill>
                      <a:schemeClr val="accent2">
                        <a:lumMod val="40000"/>
                        <a:lumOff val="60000"/>
                      </a:schemeClr>
                    </a:solidFill>
                  </a:tcPr>
                </a:tc>
                <a:tc rowSpan="2">
                  <a:txBody>
                    <a:bodyPr/>
                    <a:lstStyle/>
                    <a:p>
                      <a:r>
                        <a:rPr lang="en-IN" baseline="0" dirty="0">
                          <a:solidFill>
                            <a:schemeClr val="bg1"/>
                          </a:solidFill>
                        </a:rPr>
                        <a:t>Total </a:t>
                      </a:r>
                    </a:p>
                  </a:txBody>
                  <a:tcPr>
                    <a:solidFill>
                      <a:schemeClr val="accent2">
                        <a:lumMod val="40000"/>
                        <a:lumOff val="60000"/>
                      </a:schemeClr>
                    </a:solidFill>
                  </a:tcPr>
                </a:tc>
                <a:extLst>
                  <a:ext uri="{0D108BD9-81ED-4DB2-BD59-A6C34878D82A}">
                    <a16:rowId xmlns:a16="http://schemas.microsoft.com/office/drawing/2014/main" val="3166248585"/>
                  </a:ext>
                </a:extLst>
              </a:tr>
              <a:tr h="185420">
                <a:tc vMerge="1">
                  <a:txBody>
                    <a:bodyPr/>
                    <a:lstStyle/>
                    <a:p>
                      <a:endParaRPr lang="en-IN"/>
                    </a:p>
                  </a:txBody>
                  <a:tcPr/>
                </a:tc>
                <a:tc>
                  <a:txBody>
                    <a:bodyPr/>
                    <a:lstStyle/>
                    <a:p>
                      <a:r>
                        <a:rPr lang="en-IN" baseline="0" dirty="0">
                          <a:solidFill>
                            <a:schemeClr val="bg1"/>
                          </a:solidFill>
                        </a:rPr>
                        <a:t>Normal</a:t>
                      </a:r>
                    </a:p>
                  </a:txBody>
                  <a:tcPr>
                    <a:solidFill>
                      <a:schemeClr val="accent2">
                        <a:lumMod val="40000"/>
                        <a:lumOff val="60000"/>
                      </a:schemeClr>
                    </a:solidFill>
                  </a:tcPr>
                </a:tc>
                <a:tc>
                  <a:txBody>
                    <a:bodyPr/>
                    <a:lstStyle/>
                    <a:p>
                      <a:r>
                        <a:rPr lang="en-IN" baseline="0" dirty="0">
                          <a:solidFill>
                            <a:schemeClr val="bg1"/>
                          </a:solidFill>
                        </a:rPr>
                        <a:t>Abnormal</a:t>
                      </a:r>
                    </a:p>
                  </a:txBody>
                  <a:tcPr>
                    <a:solidFill>
                      <a:schemeClr val="accent2">
                        <a:lumMod val="40000"/>
                        <a:lumOff val="60000"/>
                      </a:schemeClr>
                    </a:solidFill>
                  </a:tcPr>
                </a:tc>
                <a:tc vMerge="1">
                  <a:txBody>
                    <a:bodyPr/>
                    <a:lstStyle/>
                    <a:p>
                      <a:endParaRPr lang="en-IN" dirty="0"/>
                    </a:p>
                  </a:txBody>
                  <a:tcPr/>
                </a:tc>
                <a:extLst>
                  <a:ext uri="{0D108BD9-81ED-4DB2-BD59-A6C34878D82A}">
                    <a16:rowId xmlns:a16="http://schemas.microsoft.com/office/drawing/2014/main" val="4226871024"/>
                  </a:ext>
                </a:extLst>
              </a:tr>
              <a:tr h="370840">
                <a:tc>
                  <a:txBody>
                    <a:bodyPr/>
                    <a:lstStyle/>
                    <a:p>
                      <a:r>
                        <a:rPr lang="en-IN" baseline="0" dirty="0">
                          <a:solidFill>
                            <a:schemeClr val="bg1"/>
                          </a:solidFill>
                        </a:rPr>
                        <a:t>Mild (31-40HU)</a:t>
                      </a:r>
                    </a:p>
                  </a:txBody>
                  <a:tcPr>
                    <a:solidFill>
                      <a:schemeClr val="accent2">
                        <a:lumMod val="75000"/>
                      </a:schemeClr>
                    </a:solidFill>
                  </a:tcPr>
                </a:tc>
                <a:tc>
                  <a:txBody>
                    <a:bodyPr/>
                    <a:lstStyle/>
                    <a:p>
                      <a:r>
                        <a:rPr lang="en-IN" baseline="0" dirty="0">
                          <a:solidFill>
                            <a:schemeClr val="bg1"/>
                          </a:solidFill>
                        </a:rPr>
                        <a:t>15</a:t>
                      </a:r>
                    </a:p>
                  </a:txBody>
                  <a:tcPr>
                    <a:solidFill>
                      <a:schemeClr val="accent2">
                        <a:lumMod val="75000"/>
                      </a:schemeClr>
                    </a:solidFill>
                  </a:tcPr>
                </a:tc>
                <a:tc>
                  <a:txBody>
                    <a:bodyPr/>
                    <a:lstStyle/>
                    <a:p>
                      <a:r>
                        <a:rPr lang="en-IN" baseline="0" dirty="0">
                          <a:solidFill>
                            <a:schemeClr val="bg1"/>
                          </a:solidFill>
                        </a:rPr>
                        <a:t>8</a:t>
                      </a:r>
                    </a:p>
                  </a:txBody>
                  <a:tcPr>
                    <a:solidFill>
                      <a:schemeClr val="accent2">
                        <a:lumMod val="75000"/>
                      </a:schemeClr>
                    </a:solidFill>
                  </a:tcPr>
                </a:tc>
                <a:tc>
                  <a:txBody>
                    <a:bodyPr/>
                    <a:lstStyle/>
                    <a:p>
                      <a:r>
                        <a:rPr lang="en-IN" baseline="0" dirty="0">
                          <a:solidFill>
                            <a:schemeClr val="bg1"/>
                          </a:solidFill>
                        </a:rPr>
                        <a:t>23</a:t>
                      </a:r>
                    </a:p>
                  </a:txBody>
                  <a:tcPr>
                    <a:solidFill>
                      <a:schemeClr val="accent2">
                        <a:lumMod val="75000"/>
                      </a:schemeClr>
                    </a:solidFill>
                  </a:tcPr>
                </a:tc>
                <a:extLst>
                  <a:ext uri="{0D108BD9-81ED-4DB2-BD59-A6C34878D82A}">
                    <a16:rowId xmlns:a16="http://schemas.microsoft.com/office/drawing/2014/main" val="3109790245"/>
                  </a:ext>
                </a:extLst>
              </a:tr>
              <a:tr h="370840">
                <a:tc>
                  <a:txBody>
                    <a:bodyPr/>
                    <a:lstStyle/>
                    <a:p>
                      <a:r>
                        <a:rPr lang="en-IN" baseline="0" dirty="0">
                          <a:solidFill>
                            <a:schemeClr val="bg1"/>
                          </a:solidFill>
                        </a:rPr>
                        <a:t>Moderate (21-30 HU)</a:t>
                      </a:r>
                    </a:p>
                  </a:txBody>
                  <a:tcPr>
                    <a:solidFill>
                      <a:schemeClr val="accent2">
                        <a:lumMod val="75000"/>
                      </a:schemeClr>
                    </a:solidFill>
                  </a:tcPr>
                </a:tc>
                <a:tc>
                  <a:txBody>
                    <a:bodyPr/>
                    <a:lstStyle/>
                    <a:p>
                      <a:r>
                        <a:rPr lang="en-IN" baseline="0" dirty="0">
                          <a:solidFill>
                            <a:schemeClr val="bg1"/>
                          </a:solidFill>
                        </a:rPr>
                        <a:t>17</a:t>
                      </a:r>
                    </a:p>
                  </a:txBody>
                  <a:tcPr>
                    <a:solidFill>
                      <a:schemeClr val="accent2">
                        <a:lumMod val="75000"/>
                      </a:schemeClr>
                    </a:solidFill>
                  </a:tcPr>
                </a:tc>
                <a:tc>
                  <a:txBody>
                    <a:bodyPr/>
                    <a:lstStyle/>
                    <a:p>
                      <a:r>
                        <a:rPr lang="en-IN" baseline="0" dirty="0">
                          <a:solidFill>
                            <a:schemeClr val="bg1"/>
                          </a:solidFill>
                        </a:rPr>
                        <a:t>10</a:t>
                      </a:r>
                    </a:p>
                  </a:txBody>
                  <a:tcPr>
                    <a:solidFill>
                      <a:schemeClr val="accent2">
                        <a:lumMod val="75000"/>
                      </a:schemeClr>
                    </a:solidFill>
                  </a:tcPr>
                </a:tc>
                <a:tc>
                  <a:txBody>
                    <a:bodyPr/>
                    <a:lstStyle/>
                    <a:p>
                      <a:r>
                        <a:rPr lang="en-IN" baseline="0" dirty="0">
                          <a:solidFill>
                            <a:schemeClr val="bg1"/>
                          </a:solidFill>
                        </a:rPr>
                        <a:t>27</a:t>
                      </a:r>
                    </a:p>
                  </a:txBody>
                  <a:tcPr>
                    <a:solidFill>
                      <a:schemeClr val="accent2">
                        <a:lumMod val="75000"/>
                      </a:schemeClr>
                    </a:solidFill>
                  </a:tcPr>
                </a:tc>
                <a:extLst>
                  <a:ext uri="{0D108BD9-81ED-4DB2-BD59-A6C34878D82A}">
                    <a16:rowId xmlns:a16="http://schemas.microsoft.com/office/drawing/2014/main" val="1538471411"/>
                  </a:ext>
                </a:extLst>
              </a:tr>
              <a:tr h="370840">
                <a:tc>
                  <a:txBody>
                    <a:bodyPr/>
                    <a:lstStyle/>
                    <a:p>
                      <a:r>
                        <a:rPr lang="en-IN" baseline="0" dirty="0">
                          <a:solidFill>
                            <a:schemeClr val="bg1"/>
                          </a:solidFill>
                        </a:rPr>
                        <a:t>Severe (&lt;20HU)</a:t>
                      </a:r>
                    </a:p>
                  </a:txBody>
                  <a:tcPr>
                    <a:solidFill>
                      <a:schemeClr val="accent2">
                        <a:lumMod val="75000"/>
                      </a:schemeClr>
                    </a:solidFill>
                  </a:tcPr>
                </a:tc>
                <a:tc>
                  <a:txBody>
                    <a:bodyPr/>
                    <a:lstStyle/>
                    <a:p>
                      <a:r>
                        <a:rPr lang="en-IN" baseline="0" dirty="0">
                          <a:solidFill>
                            <a:schemeClr val="bg1"/>
                          </a:solidFill>
                        </a:rPr>
                        <a:t>3</a:t>
                      </a:r>
                    </a:p>
                  </a:txBody>
                  <a:tcPr>
                    <a:solidFill>
                      <a:schemeClr val="accent2">
                        <a:lumMod val="75000"/>
                      </a:schemeClr>
                    </a:solidFill>
                  </a:tcPr>
                </a:tc>
                <a:tc>
                  <a:txBody>
                    <a:bodyPr/>
                    <a:lstStyle/>
                    <a:p>
                      <a:r>
                        <a:rPr lang="en-IN" baseline="0" dirty="0">
                          <a:solidFill>
                            <a:schemeClr val="bg1"/>
                          </a:solidFill>
                        </a:rPr>
                        <a:t>15</a:t>
                      </a:r>
                    </a:p>
                  </a:txBody>
                  <a:tcPr>
                    <a:solidFill>
                      <a:schemeClr val="accent2">
                        <a:lumMod val="75000"/>
                      </a:schemeClr>
                    </a:solidFill>
                  </a:tcPr>
                </a:tc>
                <a:tc>
                  <a:txBody>
                    <a:bodyPr/>
                    <a:lstStyle/>
                    <a:p>
                      <a:r>
                        <a:rPr lang="en-IN" baseline="0" dirty="0">
                          <a:solidFill>
                            <a:schemeClr val="bg1"/>
                          </a:solidFill>
                        </a:rPr>
                        <a:t>18</a:t>
                      </a:r>
                    </a:p>
                  </a:txBody>
                  <a:tcPr>
                    <a:solidFill>
                      <a:schemeClr val="accent2">
                        <a:lumMod val="75000"/>
                      </a:schemeClr>
                    </a:solidFill>
                  </a:tcPr>
                </a:tc>
                <a:extLst>
                  <a:ext uri="{0D108BD9-81ED-4DB2-BD59-A6C34878D82A}">
                    <a16:rowId xmlns:a16="http://schemas.microsoft.com/office/drawing/2014/main" val="4193719600"/>
                  </a:ext>
                </a:extLst>
              </a:tr>
              <a:tr h="370840">
                <a:tc>
                  <a:txBody>
                    <a:bodyPr/>
                    <a:lstStyle/>
                    <a:p>
                      <a:r>
                        <a:rPr lang="en-IN" baseline="0" dirty="0">
                          <a:solidFill>
                            <a:schemeClr val="bg1"/>
                          </a:solidFill>
                        </a:rPr>
                        <a:t>TOTAL</a:t>
                      </a:r>
                    </a:p>
                  </a:txBody>
                  <a:tcPr>
                    <a:solidFill>
                      <a:schemeClr val="accent2">
                        <a:lumMod val="75000"/>
                      </a:schemeClr>
                    </a:solidFill>
                  </a:tcPr>
                </a:tc>
                <a:tc>
                  <a:txBody>
                    <a:bodyPr/>
                    <a:lstStyle/>
                    <a:p>
                      <a:r>
                        <a:rPr lang="en-IN" baseline="0" dirty="0">
                          <a:solidFill>
                            <a:schemeClr val="bg1"/>
                          </a:solidFill>
                        </a:rPr>
                        <a:t>35</a:t>
                      </a:r>
                    </a:p>
                  </a:txBody>
                  <a:tcPr>
                    <a:solidFill>
                      <a:schemeClr val="accent2">
                        <a:lumMod val="75000"/>
                      </a:schemeClr>
                    </a:solidFill>
                  </a:tcPr>
                </a:tc>
                <a:tc>
                  <a:txBody>
                    <a:bodyPr/>
                    <a:lstStyle/>
                    <a:p>
                      <a:r>
                        <a:rPr lang="en-IN" baseline="0" dirty="0">
                          <a:solidFill>
                            <a:schemeClr val="bg1"/>
                          </a:solidFill>
                        </a:rPr>
                        <a:t>33</a:t>
                      </a:r>
                    </a:p>
                  </a:txBody>
                  <a:tcPr>
                    <a:solidFill>
                      <a:schemeClr val="accent2">
                        <a:lumMod val="75000"/>
                      </a:schemeClr>
                    </a:solidFill>
                  </a:tcPr>
                </a:tc>
                <a:tc>
                  <a:txBody>
                    <a:bodyPr/>
                    <a:lstStyle/>
                    <a:p>
                      <a:r>
                        <a:rPr lang="en-IN" baseline="0" dirty="0">
                          <a:solidFill>
                            <a:schemeClr val="bg1"/>
                          </a:solidFill>
                        </a:rPr>
                        <a:t>68</a:t>
                      </a:r>
                    </a:p>
                  </a:txBody>
                  <a:tcPr>
                    <a:solidFill>
                      <a:schemeClr val="accent2">
                        <a:lumMod val="75000"/>
                      </a:schemeClr>
                    </a:solidFill>
                  </a:tcPr>
                </a:tc>
                <a:extLst>
                  <a:ext uri="{0D108BD9-81ED-4DB2-BD59-A6C34878D82A}">
                    <a16:rowId xmlns:a16="http://schemas.microsoft.com/office/drawing/2014/main" val="3954043945"/>
                  </a:ext>
                </a:extLst>
              </a:tr>
            </a:tbl>
          </a:graphicData>
        </a:graphic>
      </p:graphicFrame>
      <p:graphicFrame>
        <p:nvGraphicFramePr>
          <p:cNvPr id="9" name="Table 8">
            <a:extLst>
              <a:ext uri="{FF2B5EF4-FFF2-40B4-BE49-F238E27FC236}">
                <a16:creationId xmlns:a16="http://schemas.microsoft.com/office/drawing/2014/main" id="{0F920260-28D9-CE62-BA57-F0625835C898}"/>
              </a:ext>
            </a:extLst>
          </p:cNvPr>
          <p:cNvGraphicFramePr>
            <a:graphicFrameLocks noGrp="1"/>
          </p:cNvGraphicFramePr>
          <p:nvPr>
            <p:extLst>
              <p:ext uri="{D42A27DB-BD31-4B8C-83A1-F6EECF244321}">
                <p14:modId xmlns:p14="http://schemas.microsoft.com/office/powerpoint/2010/main" val="2029935231"/>
              </p:ext>
            </p:extLst>
          </p:nvPr>
        </p:nvGraphicFramePr>
        <p:xfrm>
          <a:off x="6085554" y="2959960"/>
          <a:ext cx="5701372" cy="2214880"/>
        </p:xfrm>
        <a:graphic>
          <a:graphicData uri="http://schemas.openxmlformats.org/drawingml/2006/table">
            <a:tbl>
              <a:tblPr firstRow="1" bandRow="1">
                <a:tableStyleId>{5C22544A-7EE6-4342-B048-85BDC9FD1C3A}</a:tableStyleId>
              </a:tblPr>
              <a:tblGrid>
                <a:gridCol w="2596978">
                  <a:extLst>
                    <a:ext uri="{9D8B030D-6E8A-4147-A177-3AD203B41FA5}">
                      <a16:colId xmlns:a16="http://schemas.microsoft.com/office/drawing/2014/main" val="2534069392"/>
                    </a:ext>
                  </a:extLst>
                </a:gridCol>
                <a:gridCol w="1007177">
                  <a:extLst>
                    <a:ext uri="{9D8B030D-6E8A-4147-A177-3AD203B41FA5}">
                      <a16:colId xmlns:a16="http://schemas.microsoft.com/office/drawing/2014/main" val="2880605681"/>
                    </a:ext>
                  </a:extLst>
                </a:gridCol>
                <a:gridCol w="1200839">
                  <a:extLst>
                    <a:ext uri="{9D8B030D-6E8A-4147-A177-3AD203B41FA5}">
                      <a16:colId xmlns:a16="http://schemas.microsoft.com/office/drawing/2014/main" val="457154738"/>
                    </a:ext>
                  </a:extLst>
                </a:gridCol>
                <a:gridCol w="896378">
                  <a:extLst>
                    <a:ext uri="{9D8B030D-6E8A-4147-A177-3AD203B41FA5}">
                      <a16:colId xmlns:a16="http://schemas.microsoft.com/office/drawing/2014/main" val="3163838220"/>
                    </a:ext>
                  </a:extLst>
                </a:gridCol>
              </a:tblGrid>
              <a:tr h="275997">
                <a:tc rowSpan="2">
                  <a:txBody>
                    <a:bodyPr/>
                    <a:lstStyle/>
                    <a:p>
                      <a:r>
                        <a:rPr lang="en-IN" baseline="0" dirty="0">
                          <a:solidFill>
                            <a:schemeClr val="bg1"/>
                          </a:solidFill>
                        </a:rPr>
                        <a:t>Severity</a:t>
                      </a:r>
                    </a:p>
                  </a:txBody>
                  <a:tcPr>
                    <a:solidFill>
                      <a:schemeClr val="accent2">
                        <a:lumMod val="40000"/>
                        <a:lumOff val="60000"/>
                      </a:schemeClr>
                    </a:solidFill>
                  </a:tcPr>
                </a:tc>
                <a:tc gridSpan="2">
                  <a:txBody>
                    <a:bodyPr/>
                    <a:lstStyle/>
                    <a:p>
                      <a:r>
                        <a:rPr lang="en-IN" baseline="0" dirty="0">
                          <a:solidFill>
                            <a:schemeClr val="bg1"/>
                          </a:solidFill>
                        </a:rPr>
                        <a:t>LFT</a:t>
                      </a:r>
                    </a:p>
                  </a:txBody>
                  <a:tcPr>
                    <a:solidFill>
                      <a:schemeClr val="accent2">
                        <a:lumMod val="40000"/>
                        <a:lumOff val="60000"/>
                      </a:schemeClr>
                    </a:solidFill>
                  </a:tcPr>
                </a:tc>
                <a:tc hMerge="1">
                  <a:txBody>
                    <a:bodyPr/>
                    <a:lstStyle/>
                    <a:p>
                      <a:endParaRPr lang="en-IN"/>
                    </a:p>
                  </a:txBody>
                  <a:tcPr/>
                </a:tc>
                <a:tc rowSpan="2">
                  <a:txBody>
                    <a:bodyPr/>
                    <a:lstStyle/>
                    <a:p>
                      <a:r>
                        <a:rPr lang="en-IN" baseline="0" dirty="0">
                          <a:solidFill>
                            <a:schemeClr val="bg1"/>
                          </a:solidFill>
                        </a:rPr>
                        <a:t>Total </a:t>
                      </a:r>
                    </a:p>
                  </a:txBody>
                  <a:tcPr>
                    <a:solidFill>
                      <a:schemeClr val="accent2">
                        <a:lumMod val="40000"/>
                        <a:lumOff val="60000"/>
                      </a:schemeClr>
                    </a:solidFill>
                  </a:tcPr>
                </a:tc>
                <a:extLst>
                  <a:ext uri="{0D108BD9-81ED-4DB2-BD59-A6C34878D82A}">
                    <a16:rowId xmlns:a16="http://schemas.microsoft.com/office/drawing/2014/main" val="3166248585"/>
                  </a:ext>
                </a:extLst>
              </a:tr>
              <a:tr h="185420">
                <a:tc vMerge="1">
                  <a:txBody>
                    <a:bodyPr/>
                    <a:lstStyle/>
                    <a:p>
                      <a:endParaRPr lang="en-IN"/>
                    </a:p>
                  </a:txBody>
                  <a:tcPr/>
                </a:tc>
                <a:tc>
                  <a:txBody>
                    <a:bodyPr/>
                    <a:lstStyle/>
                    <a:p>
                      <a:r>
                        <a:rPr lang="en-IN" baseline="0" dirty="0">
                          <a:solidFill>
                            <a:schemeClr val="bg1"/>
                          </a:solidFill>
                        </a:rPr>
                        <a:t>Normal </a:t>
                      </a:r>
                    </a:p>
                  </a:txBody>
                  <a:tcPr>
                    <a:solidFill>
                      <a:schemeClr val="accent2">
                        <a:lumMod val="40000"/>
                        <a:lumOff val="60000"/>
                      </a:schemeClr>
                    </a:solidFill>
                  </a:tcPr>
                </a:tc>
                <a:tc>
                  <a:txBody>
                    <a:bodyPr/>
                    <a:lstStyle/>
                    <a:p>
                      <a:r>
                        <a:rPr lang="en-IN" baseline="0" dirty="0">
                          <a:solidFill>
                            <a:schemeClr val="bg1"/>
                          </a:solidFill>
                        </a:rPr>
                        <a:t>Abnormal</a:t>
                      </a:r>
                    </a:p>
                  </a:txBody>
                  <a:tcPr>
                    <a:solidFill>
                      <a:schemeClr val="accent2">
                        <a:lumMod val="40000"/>
                        <a:lumOff val="60000"/>
                      </a:schemeClr>
                    </a:solidFill>
                  </a:tcPr>
                </a:tc>
                <a:tc vMerge="1">
                  <a:txBody>
                    <a:bodyPr/>
                    <a:lstStyle/>
                    <a:p>
                      <a:endParaRPr lang="en-IN" dirty="0"/>
                    </a:p>
                  </a:txBody>
                  <a:tcPr/>
                </a:tc>
                <a:extLst>
                  <a:ext uri="{0D108BD9-81ED-4DB2-BD59-A6C34878D82A}">
                    <a16:rowId xmlns:a16="http://schemas.microsoft.com/office/drawing/2014/main" val="2029244129"/>
                  </a:ext>
                </a:extLst>
              </a:tr>
              <a:tr h="370840">
                <a:tc>
                  <a:txBody>
                    <a:bodyPr/>
                    <a:lstStyle/>
                    <a:p>
                      <a:r>
                        <a:rPr lang="en-IN" baseline="0" dirty="0">
                          <a:solidFill>
                            <a:schemeClr val="bg1"/>
                          </a:solidFill>
                        </a:rPr>
                        <a:t>Mild (21-40 HU diff)</a:t>
                      </a:r>
                    </a:p>
                  </a:txBody>
                  <a:tcPr>
                    <a:solidFill>
                      <a:schemeClr val="accent2">
                        <a:lumMod val="75000"/>
                      </a:schemeClr>
                    </a:solidFill>
                  </a:tcPr>
                </a:tc>
                <a:tc>
                  <a:txBody>
                    <a:bodyPr/>
                    <a:lstStyle/>
                    <a:p>
                      <a:r>
                        <a:rPr lang="en-IN" baseline="0" dirty="0">
                          <a:solidFill>
                            <a:schemeClr val="bg1"/>
                          </a:solidFill>
                        </a:rPr>
                        <a:t>22</a:t>
                      </a:r>
                    </a:p>
                  </a:txBody>
                  <a:tcPr>
                    <a:solidFill>
                      <a:schemeClr val="accent2">
                        <a:lumMod val="75000"/>
                      </a:schemeClr>
                    </a:solidFill>
                  </a:tcPr>
                </a:tc>
                <a:tc>
                  <a:txBody>
                    <a:bodyPr/>
                    <a:lstStyle/>
                    <a:p>
                      <a:r>
                        <a:rPr lang="en-IN" baseline="0" dirty="0">
                          <a:solidFill>
                            <a:schemeClr val="bg1"/>
                          </a:solidFill>
                        </a:rPr>
                        <a:t>9</a:t>
                      </a:r>
                    </a:p>
                  </a:txBody>
                  <a:tcPr>
                    <a:solidFill>
                      <a:schemeClr val="accent2">
                        <a:lumMod val="75000"/>
                      </a:schemeClr>
                    </a:solidFill>
                  </a:tcPr>
                </a:tc>
                <a:tc>
                  <a:txBody>
                    <a:bodyPr/>
                    <a:lstStyle/>
                    <a:p>
                      <a:r>
                        <a:rPr lang="en-IN" baseline="0" dirty="0">
                          <a:solidFill>
                            <a:schemeClr val="bg1"/>
                          </a:solidFill>
                        </a:rPr>
                        <a:t>31</a:t>
                      </a:r>
                    </a:p>
                  </a:txBody>
                  <a:tcPr>
                    <a:solidFill>
                      <a:schemeClr val="accent2">
                        <a:lumMod val="75000"/>
                      </a:schemeClr>
                    </a:solidFill>
                  </a:tcPr>
                </a:tc>
                <a:extLst>
                  <a:ext uri="{0D108BD9-81ED-4DB2-BD59-A6C34878D82A}">
                    <a16:rowId xmlns:a16="http://schemas.microsoft.com/office/drawing/2014/main" val="3109790245"/>
                  </a:ext>
                </a:extLst>
              </a:tr>
              <a:tr h="370840">
                <a:tc>
                  <a:txBody>
                    <a:bodyPr/>
                    <a:lstStyle/>
                    <a:p>
                      <a:r>
                        <a:rPr lang="en-IN" baseline="0" dirty="0">
                          <a:solidFill>
                            <a:schemeClr val="bg1"/>
                          </a:solidFill>
                        </a:rPr>
                        <a:t>Moderate (41-60 HU diff)</a:t>
                      </a:r>
                    </a:p>
                  </a:txBody>
                  <a:tcPr>
                    <a:solidFill>
                      <a:schemeClr val="accent2">
                        <a:lumMod val="75000"/>
                      </a:schemeClr>
                    </a:solidFill>
                  </a:tcPr>
                </a:tc>
                <a:tc>
                  <a:txBody>
                    <a:bodyPr/>
                    <a:lstStyle/>
                    <a:p>
                      <a:r>
                        <a:rPr lang="en-IN" baseline="0" dirty="0">
                          <a:solidFill>
                            <a:schemeClr val="bg1"/>
                          </a:solidFill>
                        </a:rPr>
                        <a:t>9</a:t>
                      </a:r>
                    </a:p>
                  </a:txBody>
                  <a:tcPr>
                    <a:solidFill>
                      <a:schemeClr val="accent2">
                        <a:lumMod val="75000"/>
                      </a:schemeClr>
                    </a:solidFill>
                  </a:tcPr>
                </a:tc>
                <a:tc>
                  <a:txBody>
                    <a:bodyPr/>
                    <a:lstStyle/>
                    <a:p>
                      <a:r>
                        <a:rPr lang="en-IN" baseline="0" dirty="0">
                          <a:solidFill>
                            <a:schemeClr val="bg1"/>
                          </a:solidFill>
                        </a:rPr>
                        <a:t>21</a:t>
                      </a:r>
                    </a:p>
                  </a:txBody>
                  <a:tcPr>
                    <a:solidFill>
                      <a:schemeClr val="accent2">
                        <a:lumMod val="75000"/>
                      </a:schemeClr>
                    </a:solidFill>
                  </a:tcPr>
                </a:tc>
                <a:tc>
                  <a:txBody>
                    <a:bodyPr/>
                    <a:lstStyle/>
                    <a:p>
                      <a:r>
                        <a:rPr lang="en-IN" baseline="0" dirty="0">
                          <a:solidFill>
                            <a:schemeClr val="bg1"/>
                          </a:solidFill>
                        </a:rPr>
                        <a:t>30</a:t>
                      </a:r>
                    </a:p>
                  </a:txBody>
                  <a:tcPr>
                    <a:solidFill>
                      <a:schemeClr val="accent2">
                        <a:lumMod val="75000"/>
                      </a:schemeClr>
                    </a:solidFill>
                  </a:tcPr>
                </a:tc>
                <a:extLst>
                  <a:ext uri="{0D108BD9-81ED-4DB2-BD59-A6C34878D82A}">
                    <a16:rowId xmlns:a16="http://schemas.microsoft.com/office/drawing/2014/main" val="1538471411"/>
                  </a:ext>
                </a:extLst>
              </a:tr>
              <a:tr h="370840">
                <a:tc>
                  <a:txBody>
                    <a:bodyPr/>
                    <a:lstStyle/>
                    <a:p>
                      <a:r>
                        <a:rPr lang="en-IN" baseline="0" dirty="0">
                          <a:solidFill>
                            <a:schemeClr val="bg1"/>
                          </a:solidFill>
                        </a:rPr>
                        <a:t>Severe (&gt;60HU diff)</a:t>
                      </a:r>
                    </a:p>
                  </a:txBody>
                  <a:tcPr>
                    <a:solidFill>
                      <a:schemeClr val="accent2">
                        <a:lumMod val="75000"/>
                      </a:schemeClr>
                    </a:solidFill>
                  </a:tcPr>
                </a:tc>
                <a:tc>
                  <a:txBody>
                    <a:bodyPr/>
                    <a:lstStyle/>
                    <a:p>
                      <a:r>
                        <a:rPr lang="en-IN" baseline="0" dirty="0">
                          <a:solidFill>
                            <a:schemeClr val="bg1"/>
                          </a:solidFill>
                        </a:rPr>
                        <a:t>2</a:t>
                      </a:r>
                    </a:p>
                  </a:txBody>
                  <a:tcPr>
                    <a:solidFill>
                      <a:schemeClr val="accent2">
                        <a:lumMod val="75000"/>
                      </a:schemeClr>
                    </a:solidFill>
                  </a:tcPr>
                </a:tc>
                <a:tc>
                  <a:txBody>
                    <a:bodyPr/>
                    <a:lstStyle/>
                    <a:p>
                      <a:r>
                        <a:rPr lang="en-IN" baseline="0" dirty="0">
                          <a:solidFill>
                            <a:schemeClr val="bg1"/>
                          </a:solidFill>
                        </a:rPr>
                        <a:t>12</a:t>
                      </a:r>
                    </a:p>
                  </a:txBody>
                  <a:tcPr>
                    <a:solidFill>
                      <a:schemeClr val="accent2">
                        <a:lumMod val="75000"/>
                      </a:schemeClr>
                    </a:solidFill>
                  </a:tcPr>
                </a:tc>
                <a:tc>
                  <a:txBody>
                    <a:bodyPr/>
                    <a:lstStyle/>
                    <a:p>
                      <a:r>
                        <a:rPr lang="en-IN" baseline="0" dirty="0">
                          <a:solidFill>
                            <a:schemeClr val="bg1"/>
                          </a:solidFill>
                        </a:rPr>
                        <a:t>14</a:t>
                      </a:r>
                    </a:p>
                  </a:txBody>
                  <a:tcPr>
                    <a:solidFill>
                      <a:schemeClr val="accent2">
                        <a:lumMod val="75000"/>
                      </a:schemeClr>
                    </a:solidFill>
                  </a:tcPr>
                </a:tc>
                <a:extLst>
                  <a:ext uri="{0D108BD9-81ED-4DB2-BD59-A6C34878D82A}">
                    <a16:rowId xmlns:a16="http://schemas.microsoft.com/office/drawing/2014/main" val="4193719600"/>
                  </a:ext>
                </a:extLst>
              </a:tr>
              <a:tr h="370840">
                <a:tc>
                  <a:txBody>
                    <a:bodyPr/>
                    <a:lstStyle/>
                    <a:p>
                      <a:r>
                        <a:rPr lang="en-IN" baseline="0" dirty="0">
                          <a:solidFill>
                            <a:schemeClr val="bg1"/>
                          </a:solidFill>
                        </a:rPr>
                        <a:t>TOTAL</a:t>
                      </a:r>
                    </a:p>
                  </a:txBody>
                  <a:tcPr>
                    <a:solidFill>
                      <a:schemeClr val="accent2">
                        <a:lumMod val="75000"/>
                      </a:schemeClr>
                    </a:solidFill>
                  </a:tcPr>
                </a:tc>
                <a:tc>
                  <a:txBody>
                    <a:bodyPr/>
                    <a:lstStyle/>
                    <a:p>
                      <a:r>
                        <a:rPr lang="en-IN" baseline="0" dirty="0">
                          <a:solidFill>
                            <a:schemeClr val="bg1"/>
                          </a:solidFill>
                        </a:rPr>
                        <a:t>33</a:t>
                      </a:r>
                    </a:p>
                  </a:txBody>
                  <a:tcPr>
                    <a:solidFill>
                      <a:schemeClr val="accent2">
                        <a:lumMod val="75000"/>
                      </a:schemeClr>
                    </a:solidFill>
                  </a:tcPr>
                </a:tc>
                <a:tc>
                  <a:txBody>
                    <a:bodyPr/>
                    <a:lstStyle/>
                    <a:p>
                      <a:r>
                        <a:rPr lang="en-IN" baseline="0" dirty="0">
                          <a:solidFill>
                            <a:schemeClr val="bg1"/>
                          </a:solidFill>
                        </a:rPr>
                        <a:t>42</a:t>
                      </a:r>
                    </a:p>
                  </a:txBody>
                  <a:tcPr>
                    <a:solidFill>
                      <a:schemeClr val="accent2">
                        <a:lumMod val="75000"/>
                      </a:schemeClr>
                    </a:solidFill>
                  </a:tcPr>
                </a:tc>
                <a:tc>
                  <a:txBody>
                    <a:bodyPr/>
                    <a:lstStyle/>
                    <a:p>
                      <a:r>
                        <a:rPr lang="en-IN" baseline="0" dirty="0">
                          <a:solidFill>
                            <a:schemeClr val="bg1"/>
                          </a:solidFill>
                        </a:rPr>
                        <a:t>75</a:t>
                      </a:r>
                    </a:p>
                  </a:txBody>
                  <a:tcPr>
                    <a:solidFill>
                      <a:schemeClr val="accent2">
                        <a:lumMod val="75000"/>
                      </a:schemeClr>
                    </a:solidFill>
                  </a:tcPr>
                </a:tc>
                <a:extLst>
                  <a:ext uri="{0D108BD9-81ED-4DB2-BD59-A6C34878D82A}">
                    <a16:rowId xmlns:a16="http://schemas.microsoft.com/office/drawing/2014/main" val="3954043945"/>
                  </a:ext>
                </a:extLst>
              </a:tr>
            </a:tbl>
          </a:graphicData>
        </a:graphic>
      </p:graphicFrame>
      <p:graphicFrame>
        <p:nvGraphicFramePr>
          <p:cNvPr id="10" name="Table 9">
            <a:extLst>
              <a:ext uri="{FF2B5EF4-FFF2-40B4-BE49-F238E27FC236}">
                <a16:creationId xmlns:a16="http://schemas.microsoft.com/office/drawing/2014/main" id="{9AA59243-6F40-987E-E99A-9E333232ABEF}"/>
              </a:ext>
            </a:extLst>
          </p:cNvPr>
          <p:cNvGraphicFramePr>
            <a:graphicFrameLocks noGrp="1"/>
          </p:cNvGraphicFramePr>
          <p:nvPr>
            <p:extLst>
              <p:ext uri="{D42A27DB-BD31-4B8C-83A1-F6EECF244321}">
                <p14:modId xmlns:p14="http://schemas.microsoft.com/office/powerpoint/2010/main" val="4177163754"/>
              </p:ext>
            </p:extLst>
          </p:nvPr>
        </p:nvGraphicFramePr>
        <p:xfrm>
          <a:off x="1875818" y="5359381"/>
          <a:ext cx="8127999" cy="1112520"/>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2716878121"/>
                    </a:ext>
                  </a:extLst>
                </a:gridCol>
                <a:gridCol w="2709333">
                  <a:extLst>
                    <a:ext uri="{9D8B030D-6E8A-4147-A177-3AD203B41FA5}">
                      <a16:colId xmlns:a16="http://schemas.microsoft.com/office/drawing/2014/main" val="1518843054"/>
                    </a:ext>
                  </a:extLst>
                </a:gridCol>
                <a:gridCol w="2709333">
                  <a:extLst>
                    <a:ext uri="{9D8B030D-6E8A-4147-A177-3AD203B41FA5}">
                      <a16:colId xmlns:a16="http://schemas.microsoft.com/office/drawing/2014/main" val="2941714697"/>
                    </a:ext>
                  </a:extLst>
                </a:gridCol>
              </a:tblGrid>
              <a:tr h="370840">
                <a:tc>
                  <a:txBody>
                    <a:bodyPr/>
                    <a:lstStyle/>
                    <a:p>
                      <a:pPr algn="ctr"/>
                      <a:r>
                        <a:rPr lang="en-IN" baseline="0" dirty="0">
                          <a:solidFill>
                            <a:schemeClr val="bg1"/>
                          </a:solidFill>
                        </a:rPr>
                        <a:t>-</a:t>
                      </a:r>
                    </a:p>
                  </a:txBody>
                  <a:tcPr>
                    <a:solidFill>
                      <a:schemeClr val="accent6">
                        <a:lumMod val="60000"/>
                        <a:lumOff val="40000"/>
                      </a:schemeClr>
                    </a:solidFill>
                  </a:tcPr>
                </a:tc>
                <a:tc>
                  <a:txBody>
                    <a:bodyPr/>
                    <a:lstStyle/>
                    <a:p>
                      <a:pPr algn="ctr"/>
                      <a:r>
                        <a:rPr lang="en-IN" baseline="0" dirty="0">
                          <a:solidFill>
                            <a:schemeClr val="bg1"/>
                          </a:solidFill>
                        </a:rPr>
                        <a:t>NCCT</a:t>
                      </a:r>
                    </a:p>
                  </a:txBody>
                  <a:tcPr>
                    <a:solidFill>
                      <a:schemeClr val="accent6">
                        <a:lumMod val="60000"/>
                        <a:lumOff val="40000"/>
                      </a:schemeClr>
                    </a:solidFill>
                  </a:tcPr>
                </a:tc>
                <a:tc>
                  <a:txBody>
                    <a:bodyPr/>
                    <a:lstStyle/>
                    <a:p>
                      <a:pPr algn="ctr"/>
                      <a:r>
                        <a:rPr lang="en-IN" baseline="0" dirty="0">
                          <a:solidFill>
                            <a:schemeClr val="bg1"/>
                          </a:solidFill>
                        </a:rPr>
                        <a:t>CECT</a:t>
                      </a:r>
                    </a:p>
                  </a:txBody>
                  <a:tcPr>
                    <a:solidFill>
                      <a:schemeClr val="accent6">
                        <a:lumMod val="60000"/>
                        <a:lumOff val="40000"/>
                      </a:schemeClr>
                    </a:solidFill>
                  </a:tcPr>
                </a:tc>
                <a:extLst>
                  <a:ext uri="{0D108BD9-81ED-4DB2-BD59-A6C34878D82A}">
                    <a16:rowId xmlns:a16="http://schemas.microsoft.com/office/drawing/2014/main" val="832979987"/>
                  </a:ext>
                </a:extLst>
              </a:tr>
              <a:tr h="370840">
                <a:tc>
                  <a:txBody>
                    <a:bodyPr/>
                    <a:lstStyle/>
                    <a:p>
                      <a:pPr algn="ctr"/>
                      <a:r>
                        <a:rPr lang="en-IN" baseline="0" dirty="0">
                          <a:solidFill>
                            <a:schemeClr val="bg1"/>
                          </a:solidFill>
                        </a:rPr>
                        <a:t>sensitivity</a:t>
                      </a:r>
                    </a:p>
                  </a:txBody>
                  <a:tcPr>
                    <a:solidFill>
                      <a:schemeClr val="accent6">
                        <a:lumMod val="75000"/>
                      </a:schemeClr>
                    </a:solidFill>
                  </a:tcPr>
                </a:tc>
                <a:tc>
                  <a:txBody>
                    <a:bodyPr/>
                    <a:lstStyle/>
                    <a:p>
                      <a:pPr algn="ctr"/>
                      <a:r>
                        <a:rPr lang="en-IN" baseline="0" dirty="0">
                          <a:solidFill>
                            <a:schemeClr val="bg1"/>
                          </a:solidFill>
                        </a:rPr>
                        <a:t>70%</a:t>
                      </a:r>
                    </a:p>
                  </a:txBody>
                  <a:tcPr>
                    <a:solidFill>
                      <a:schemeClr val="accent6">
                        <a:lumMod val="75000"/>
                      </a:schemeClr>
                    </a:solidFill>
                  </a:tcPr>
                </a:tc>
                <a:tc>
                  <a:txBody>
                    <a:bodyPr/>
                    <a:lstStyle/>
                    <a:p>
                      <a:pPr algn="ctr"/>
                      <a:r>
                        <a:rPr lang="en-IN" baseline="0" dirty="0">
                          <a:solidFill>
                            <a:schemeClr val="bg1"/>
                          </a:solidFill>
                        </a:rPr>
                        <a:t>81%</a:t>
                      </a:r>
                    </a:p>
                  </a:txBody>
                  <a:tcPr>
                    <a:solidFill>
                      <a:schemeClr val="accent6">
                        <a:lumMod val="75000"/>
                      </a:schemeClr>
                    </a:solidFill>
                  </a:tcPr>
                </a:tc>
                <a:extLst>
                  <a:ext uri="{0D108BD9-81ED-4DB2-BD59-A6C34878D82A}">
                    <a16:rowId xmlns:a16="http://schemas.microsoft.com/office/drawing/2014/main" val="3053485662"/>
                  </a:ext>
                </a:extLst>
              </a:tr>
              <a:tr h="370840">
                <a:tc>
                  <a:txBody>
                    <a:bodyPr/>
                    <a:lstStyle/>
                    <a:p>
                      <a:pPr algn="ctr"/>
                      <a:r>
                        <a:rPr lang="en-IN" baseline="0" dirty="0">
                          <a:solidFill>
                            <a:schemeClr val="bg1"/>
                          </a:solidFill>
                        </a:rPr>
                        <a:t>specificity</a:t>
                      </a:r>
                    </a:p>
                  </a:txBody>
                  <a:tcPr>
                    <a:solidFill>
                      <a:schemeClr val="accent6">
                        <a:lumMod val="75000"/>
                      </a:schemeClr>
                    </a:solidFill>
                  </a:tcPr>
                </a:tc>
                <a:tc>
                  <a:txBody>
                    <a:bodyPr/>
                    <a:lstStyle/>
                    <a:p>
                      <a:pPr algn="ctr"/>
                      <a:r>
                        <a:rPr lang="en-IN" baseline="0" dirty="0">
                          <a:solidFill>
                            <a:schemeClr val="bg1"/>
                          </a:solidFill>
                        </a:rPr>
                        <a:t>35.2%</a:t>
                      </a:r>
                    </a:p>
                  </a:txBody>
                  <a:tcPr>
                    <a:solidFill>
                      <a:schemeClr val="accent6">
                        <a:lumMod val="75000"/>
                      </a:schemeClr>
                    </a:solidFill>
                  </a:tcPr>
                </a:tc>
                <a:tc>
                  <a:txBody>
                    <a:bodyPr/>
                    <a:lstStyle/>
                    <a:p>
                      <a:pPr algn="ctr"/>
                      <a:r>
                        <a:rPr lang="en-IN" baseline="0" dirty="0">
                          <a:solidFill>
                            <a:schemeClr val="bg1"/>
                          </a:solidFill>
                        </a:rPr>
                        <a:t>31%</a:t>
                      </a:r>
                    </a:p>
                  </a:txBody>
                  <a:tcPr>
                    <a:solidFill>
                      <a:schemeClr val="accent6">
                        <a:lumMod val="75000"/>
                      </a:schemeClr>
                    </a:solidFill>
                  </a:tcPr>
                </a:tc>
                <a:extLst>
                  <a:ext uri="{0D108BD9-81ED-4DB2-BD59-A6C34878D82A}">
                    <a16:rowId xmlns:a16="http://schemas.microsoft.com/office/drawing/2014/main" val="4102504772"/>
                  </a:ext>
                </a:extLst>
              </a:tr>
            </a:tbl>
          </a:graphicData>
        </a:graphic>
      </p:graphicFrame>
    </p:spTree>
    <p:extLst>
      <p:ext uri="{BB962C8B-B14F-4D97-AF65-F5344CB8AC3E}">
        <p14:creationId xmlns:p14="http://schemas.microsoft.com/office/powerpoint/2010/main" val="34815882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5" name="Text Box 24"/>
          <p:cNvSpPr txBox="1"/>
          <p:nvPr/>
        </p:nvSpPr>
        <p:spPr>
          <a:xfrm>
            <a:off x="213566" y="202332"/>
            <a:ext cx="10110470" cy="523220"/>
          </a:xfrm>
          <a:prstGeom prst="rect">
            <a:avLst/>
          </a:prstGeom>
          <a:noFill/>
        </p:spPr>
        <p:txBody>
          <a:bodyPr wrap="square" rtlCol="0">
            <a:spAutoFit/>
          </a:bodyPr>
          <a:lstStyle/>
          <a:p>
            <a:pPr algn="ctr"/>
            <a:r>
              <a:rPr lang="en-US" altLang="en-IN" sz="2800" b="1" dirty="0">
                <a:solidFill>
                  <a:schemeClr val="bg1"/>
                </a:solidFill>
                <a:latin typeface="Bookman Old Style" panose="02050604050505020204" pitchFamily="18" charset="0"/>
                <a:ea typeface="+mj-ea"/>
                <a:cs typeface="+mj-cs"/>
              </a:rPr>
              <a:t>FINDINGS AND PROCEDURE DETAILS</a:t>
            </a:r>
          </a:p>
        </p:txBody>
      </p:sp>
      <p:pic>
        <p:nvPicPr>
          <p:cNvPr id="2" name="Picture 1">
            <a:extLst>
              <a:ext uri="{FF2B5EF4-FFF2-40B4-BE49-F238E27FC236}">
                <a16:creationId xmlns:a16="http://schemas.microsoft.com/office/drawing/2014/main" id="{41C3042B-2434-468A-A944-7EB233D78A3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40458"/>
          <a:stretch/>
        </p:blipFill>
        <p:spPr>
          <a:xfrm>
            <a:off x="10493473" y="0"/>
            <a:ext cx="1698527" cy="971306"/>
          </a:xfrm>
          <a:prstGeom prst="rect">
            <a:avLst/>
          </a:prstGeom>
        </p:spPr>
      </p:pic>
      <p:graphicFrame>
        <p:nvGraphicFramePr>
          <p:cNvPr id="4" name="Chart 3">
            <a:extLst>
              <a:ext uri="{FF2B5EF4-FFF2-40B4-BE49-F238E27FC236}">
                <a16:creationId xmlns:a16="http://schemas.microsoft.com/office/drawing/2014/main" id="{260F66E1-2097-8A69-DEE8-C4564340FBBC}"/>
              </a:ext>
            </a:extLst>
          </p:cNvPr>
          <p:cNvGraphicFramePr/>
          <p:nvPr>
            <p:extLst>
              <p:ext uri="{D42A27DB-BD31-4B8C-83A1-F6EECF244321}">
                <p14:modId xmlns:p14="http://schemas.microsoft.com/office/powerpoint/2010/main" val="2279405818"/>
              </p:ext>
            </p:extLst>
          </p:nvPr>
        </p:nvGraphicFramePr>
        <p:xfrm>
          <a:off x="213566" y="768305"/>
          <a:ext cx="8128000" cy="6089695"/>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4">
            <a:extLst>
              <a:ext uri="{FF2B5EF4-FFF2-40B4-BE49-F238E27FC236}">
                <a16:creationId xmlns:a16="http://schemas.microsoft.com/office/drawing/2014/main" id="{03E11935-7E7D-12AD-926A-8A13DE58027D}"/>
              </a:ext>
            </a:extLst>
          </p:cNvPr>
          <p:cNvSpPr/>
          <p:nvPr/>
        </p:nvSpPr>
        <p:spPr>
          <a:xfrm>
            <a:off x="8692777" y="1789411"/>
            <a:ext cx="3171217" cy="2792157"/>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IN" dirty="0"/>
              <a:t>Our study revealed both NCCT and CECT helps in the diagnosis of fatty liver in the earlier stages.</a:t>
            </a:r>
          </a:p>
          <a:p>
            <a:pPr marL="285750" indent="-285750">
              <a:buFont typeface="Arial" panose="020B0604020202020204" pitchFamily="34" charset="0"/>
              <a:buChar char="•"/>
            </a:pPr>
            <a:endParaRPr lang="en-IN" dirty="0"/>
          </a:p>
          <a:p>
            <a:pPr marL="285750" indent="-285750">
              <a:buFont typeface="Arial" panose="020B0604020202020204" pitchFamily="34" charset="0"/>
              <a:buChar char="•"/>
            </a:pPr>
            <a:r>
              <a:rPr lang="en-IN" dirty="0"/>
              <a:t>Also patients with severe fatty liver were showing significant deranged LFTs.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Arrow Connector 7"/>
          <p:cNvCxnSpPr/>
          <p:nvPr/>
        </p:nvCxnSpPr>
        <p:spPr>
          <a:xfrm flipH="1" flipV="1">
            <a:off x="3765551" y="4341814"/>
            <a:ext cx="541867" cy="352425"/>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13317" name="Picture 3"/>
          <p:cNvPicPr>
            <a:picLocks noChangeAspect="1" noChangeArrowheads="1"/>
          </p:cNvPicPr>
          <p:nvPr/>
        </p:nvPicPr>
        <p:blipFill>
          <a:blip r:embed="rId2"/>
          <a:srcRect l="15637" t="23928" r="27027" b="11568"/>
          <a:stretch>
            <a:fillRect/>
          </a:stretch>
        </p:blipFill>
        <p:spPr bwMode="auto">
          <a:xfrm>
            <a:off x="4476740" y="1117008"/>
            <a:ext cx="3931947" cy="2978747"/>
          </a:xfrm>
          <a:prstGeom prst="rect">
            <a:avLst/>
          </a:prstGeom>
          <a:noFill/>
          <a:ln w="9525">
            <a:noFill/>
            <a:miter lim="800000"/>
            <a:headEnd/>
            <a:tailEnd/>
          </a:ln>
          <a:effectLst/>
        </p:spPr>
      </p:pic>
      <p:cxnSp>
        <p:nvCxnSpPr>
          <p:cNvPr id="14" name="Straight Arrow Connector 13"/>
          <p:cNvCxnSpPr/>
          <p:nvPr/>
        </p:nvCxnSpPr>
        <p:spPr>
          <a:xfrm flipH="1">
            <a:off x="6286502" y="1619238"/>
            <a:ext cx="484716" cy="231775"/>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flipV="1">
            <a:off x="6286502" y="3238499"/>
            <a:ext cx="484717" cy="415925"/>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13320" name="Picture 4"/>
          <p:cNvPicPr>
            <a:picLocks noChangeAspect="1" noChangeArrowheads="1"/>
          </p:cNvPicPr>
          <p:nvPr/>
        </p:nvPicPr>
        <p:blipFill>
          <a:blip r:embed="rId3"/>
          <a:srcRect/>
          <a:stretch>
            <a:fillRect/>
          </a:stretch>
        </p:blipFill>
        <p:spPr bwMode="auto">
          <a:xfrm>
            <a:off x="3524234" y="4052888"/>
            <a:ext cx="3905276" cy="2805113"/>
          </a:xfrm>
          <a:prstGeom prst="rect">
            <a:avLst/>
          </a:prstGeom>
          <a:noFill/>
          <a:ln w="9525">
            <a:noFill/>
            <a:miter lim="800000"/>
            <a:headEnd/>
            <a:tailEnd/>
          </a:ln>
          <a:effectLst/>
        </p:spPr>
      </p:pic>
      <p:cxnSp>
        <p:nvCxnSpPr>
          <p:cNvPr id="20" name="Straight Arrow Connector 19"/>
          <p:cNvCxnSpPr/>
          <p:nvPr/>
        </p:nvCxnSpPr>
        <p:spPr>
          <a:xfrm flipH="1" flipV="1">
            <a:off x="5619749" y="5857892"/>
            <a:ext cx="461433" cy="431800"/>
          </a:xfrm>
          <a:prstGeom prst="straightConnector1">
            <a:avLst/>
          </a:prstGeom>
          <a:ln w="57150" cmpd="sng">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rot="16200000" flipH="1">
            <a:off x="4425148" y="4695040"/>
            <a:ext cx="388937" cy="285749"/>
          </a:xfrm>
          <a:prstGeom prst="straightConnector1">
            <a:avLst/>
          </a:prstGeom>
          <a:ln w="57150" cmpd="sng">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a:off x="4536627" y="1"/>
            <a:ext cx="2952771" cy="642943"/>
          </a:xfrm>
          <a:prstGeom prst="rect">
            <a:avLst/>
          </a:prstGeom>
          <a:solidFill>
            <a:srgbClr val="FF0000"/>
          </a:solidFill>
        </p:spPr>
        <p:style>
          <a:lnRef idx="0">
            <a:schemeClr val="accent6"/>
          </a:lnRef>
          <a:fillRef idx="3">
            <a:schemeClr val="accent6"/>
          </a:fillRef>
          <a:effectRef idx="3">
            <a:schemeClr val="accent6"/>
          </a:effectRef>
          <a:fontRef idx="minor">
            <a:schemeClr val="lt1"/>
          </a:fontRef>
        </p:style>
        <p:txBody>
          <a:bodyPr anchor="ctr"/>
          <a:lstStyle/>
          <a:p>
            <a:pPr algn="ctr">
              <a:defRPr/>
            </a:pPr>
            <a:r>
              <a:rPr lang="en-IN" sz="3733" b="1" dirty="0"/>
              <a:t>CASE 1</a:t>
            </a:r>
            <a:endParaRPr lang="en-US" sz="3733" b="1" dirty="0"/>
          </a:p>
        </p:txBody>
      </p:sp>
      <p:pic>
        <p:nvPicPr>
          <p:cNvPr id="13330" name="Picture 5"/>
          <p:cNvPicPr>
            <a:picLocks noChangeAspect="1" noChangeArrowheads="1"/>
          </p:cNvPicPr>
          <p:nvPr/>
        </p:nvPicPr>
        <p:blipFill>
          <a:blip r:embed="rId4"/>
          <a:srcRect/>
          <a:stretch>
            <a:fillRect/>
          </a:stretch>
        </p:blipFill>
        <p:spPr bwMode="auto">
          <a:xfrm>
            <a:off x="38067" y="4002089"/>
            <a:ext cx="3335867" cy="2855913"/>
          </a:xfrm>
          <a:prstGeom prst="rect">
            <a:avLst/>
          </a:prstGeom>
          <a:noFill/>
          <a:ln w="9525">
            <a:noFill/>
            <a:miter lim="800000"/>
            <a:headEnd/>
            <a:tailEnd/>
          </a:ln>
          <a:effectLst/>
        </p:spPr>
      </p:pic>
      <p:graphicFrame>
        <p:nvGraphicFramePr>
          <p:cNvPr id="39" name="Diagram 38"/>
          <p:cNvGraphicFramePr/>
          <p:nvPr/>
        </p:nvGraphicFramePr>
        <p:xfrm>
          <a:off x="8001013" y="4572008"/>
          <a:ext cx="3633339" cy="208823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cxnSp>
        <p:nvCxnSpPr>
          <p:cNvPr id="42" name="Straight Arrow Connector 41"/>
          <p:cNvCxnSpPr/>
          <p:nvPr/>
        </p:nvCxnSpPr>
        <p:spPr>
          <a:xfrm flipV="1">
            <a:off x="8191515" y="5000637"/>
            <a:ext cx="0" cy="260351"/>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13334" name="Picture 6"/>
          <p:cNvPicPr>
            <a:picLocks noChangeAspect="1" noChangeArrowheads="1"/>
          </p:cNvPicPr>
          <p:nvPr/>
        </p:nvPicPr>
        <p:blipFill>
          <a:blip r:embed="rId10"/>
          <a:srcRect/>
          <a:stretch>
            <a:fillRect/>
          </a:stretch>
        </p:blipFill>
        <p:spPr bwMode="auto">
          <a:xfrm>
            <a:off x="0" y="1444626"/>
            <a:ext cx="4485216" cy="2546351"/>
          </a:xfrm>
          <a:prstGeom prst="rect">
            <a:avLst/>
          </a:prstGeom>
          <a:noFill/>
          <a:ln w="9525">
            <a:noFill/>
            <a:miter lim="800000"/>
            <a:headEnd/>
            <a:tailEnd/>
          </a:ln>
          <a:effectLst/>
        </p:spPr>
      </p:pic>
      <p:cxnSp>
        <p:nvCxnSpPr>
          <p:cNvPr id="4" name="Straight Arrow Connector 3"/>
          <p:cNvCxnSpPr/>
          <p:nvPr/>
        </p:nvCxnSpPr>
        <p:spPr>
          <a:xfrm flipV="1">
            <a:off x="1809720" y="3286124"/>
            <a:ext cx="129117" cy="503237"/>
          </a:xfrm>
          <a:prstGeom prst="straightConnector1">
            <a:avLst/>
          </a:prstGeom>
          <a:ln w="57150" cmpd="sng">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flipH="1" flipV="1">
            <a:off x="2652183" y="3068640"/>
            <a:ext cx="408517" cy="504825"/>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16200000" flipV="1">
            <a:off x="1580598" y="6376478"/>
            <a:ext cx="428628" cy="105839"/>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rot="16200000" flipH="1">
            <a:off x="273805" y="4202910"/>
            <a:ext cx="500064" cy="95253"/>
          </a:xfrm>
          <a:prstGeom prst="straightConnector1">
            <a:avLst/>
          </a:prstGeom>
          <a:ln w="57150" cmpd="sng">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7" name="pole tekstowe 8"/>
          <p:cNvSpPr txBox="1"/>
          <p:nvPr/>
        </p:nvSpPr>
        <p:spPr>
          <a:xfrm>
            <a:off x="476212" y="214291"/>
            <a:ext cx="1136850" cy="584775"/>
          </a:xfrm>
          <a:prstGeom prst="rect">
            <a:avLst/>
          </a:prstGeom>
        </p:spPr>
        <p:style>
          <a:lnRef idx="0">
            <a:schemeClr val="accent1"/>
          </a:lnRef>
          <a:fillRef idx="3">
            <a:schemeClr val="accent1"/>
          </a:fillRef>
          <a:effectRef idx="3">
            <a:schemeClr val="accent1"/>
          </a:effectRef>
          <a:fontRef idx="minor">
            <a:schemeClr val="lt1"/>
          </a:fontRef>
        </p:style>
        <p:txBody>
          <a:bodyPr wrap="none">
            <a:spAutoFit/>
          </a:bodyPr>
          <a:lstStyle/>
          <a:p>
            <a:pPr>
              <a:defRPr/>
            </a:pPr>
            <a:r>
              <a:rPr lang="en-IN" sz="3200" b="1" dirty="0"/>
              <a:t>48/M</a:t>
            </a:r>
            <a:endParaRPr lang="pl-PL" sz="3200" b="1" dirty="0"/>
          </a:p>
        </p:txBody>
      </p:sp>
      <p:pic>
        <p:nvPicPr>
          <p:cNvPr id="28" name="Picture 4"/>
          <p:cNvPicPr>
            <a:picLocks noChangeAspect="1" noChangeArrowheads="1"/>
          </p:cNvPicPr>
          <p:nvPr/>
        </p:nvPicPr>
        <p:blipFill>
          <a:blip r:embed="rId11"/>
          <a:srcRect/>
          <a:stretch>
            <a:fillRect/>
          </a:stretch>
        </p:blipFill>
        <p:spPr bwMode="auto">
          <a:xfrm>
            <a:off x="8009467" y="1238235"/>
            <a:ext cx="4182533" cy="2895600"/>
          </a:xfrm>
          <a:prstGeom prst="rect">
            <a:avLst/>
          </a:prstGeom>
          <a:ln w="57150" cmpd="sng">
            <a:noFill/>
            <a:tailEnd type="arrow"/>
          </a:ln>
        </p:spPr>
      </p:pic>
      <p:cxnSp>
        <p:nvCxnSpPr>
          <p:cNvPr id="29" name="Straight Arrow Connector 28"/>
          <p:cNvCxnSpPr/>
          <p:nvPr/>
        </p:nvCxnSpPr>
        <p:spPr>
          <a:xfrm flipV="1">
            <a:off x="8286766" y="1904989"/>
            <a:ext cx="319617" cy="476251"/>
          </a:xfrm>
          <a:prstGeom prst="straightConnector1">
            <a:avLst/>
          </a:prstGeom>
          <a:ln w="57150" cmpd="sng">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V="1">
            <a:off x="9334523" y="3286126"/>
            <a:ext cx="0" cy="474663"/>
          </a:xfrm>
          <a:prstGeom prst="straightConnector1">
            <a:avLst/>
          </a:prstGeom>
          <a:ln w="57150" cmpd="sng">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285710" y="857232"/>
            <a:ext cx="11620581" cy="502766"/>
          </a:xfrm>
          <a:prstGeom prst="rect">
            <a:avLst/>
          </a:prstGeom>
          <a:solidFill>
            <a:srgbClr val="C00000"/>
          </a:solidFill>
          <a:scene3d>
            <a:camera prst="orthographicFront" fov="0">
              <a:rot lat="0" lon="0" rev="0"/>
            </a:camera>
            <a:lightRig rig="soft" dir="t">
              <a:rot lat="0" lon="0" rev="2700000"/>
            </a:lightRig>
          </a:scene3d>
          <a:sp3d prstMaterial="matte">
            <a:bevelT w="63500" h="25400"/>
            <a:contourClr>
              <a:schemeClr val="accent4"/>
            </a:contourClr>
          </a:sp3d>
        </p:spPr>
        <p:style>
          <a:lnRef idx="0">
            <a:schemeClr val="accent4"/>
          </a:lnRef>
          <a:fillRef idx="3">
            <a:schemeClr val="accent4"/>
          </a:fillRef>
          <a:effectRef idx="3">
            <a:schemeClr val="accent4"/>
          </a:effectRef>
          <a:fontRef idx="minor">
            <a:schemeClr val="lt1"/>
          </a:fontRef>
        </p:style>
        <p:txBody>
          <a:bodyPr wrap="square">
            <a:spAutoFit/>
          </a:bodyPr>
          <a:lstStyle/>
          <a:p>
            <a:pPr>
              <a:defRPr/>
            </a:pPr>
            <a:r>
              <a:rPr lang="en-IN" sz="2667" b="1" dirty="0"/>
              <a:t>CLINICAL DIAGNOSIS- ADHESIVE CAPSULITIS STAGE 1</a:t>
            </a:r>
            <a:endParaRPr lang="en-US" sz="2400" dirty="0"/>
          </a:p>
        </p:txBody>
      </p:sp>
      <p:pic>
        <p:nvPicPr>
          <p:cNvPr id="2" name="Picture 1">
            <a:extLst>
              <a:ext uri="{FF2B5EF4-FFF2-40B4-BE49-F238E27FC236}">
                <a16:creationId xmlns:a16="http://schemas.microsoft.com/office/drawing/2014/main" id="{0E93B9A8-C7E3-2EF4-0E5C-EAE8930DFBC3}"/>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b="40458"/>
          <a:stretch/>
        </p:blipFill>
        <p:spPr>
          <a:xfrm>
            <a:off x="10493473" y="0"/>
            <a:ext cx="1698527" cy="971306"/>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IN" dirty="0"/>
              <a:t>                      </a:t>
            </a:r>
            <a:endParaRPr lang="en-US" dirty="0"/>
          </a:p>
        </p:txBody>
      </p:sp>
      <p:sp>
        <p:nvSpPr>
          <p:cNvPr id="6" name="TextBox 5"/>
          <p:cNvSpPr txBox="1"/>
          <p:nvPr/>
        </p:nvSpPr>
        <p:spPr>
          <a:xfrm>
            <a:off x="380960" y="1214422"/>
            <a:ext cx="6477045" cy="913199"/>
          </a:xfrm>
          <a:prstGeom prst="rect">
            <a:avLst/>
          </a:prstGeom>
          <a:solidFill>
            <a:srgbClr val="C00000"/>
          </a:solidFill>
          <a:scene3d>
            <a:camera prst="orthographicFront" fov="0">
              <a:rot lat="0" lon="0" rev="0"/>
            </a:camera>
            <a:lightRig rig="soft" dir="t">
              <a:rot lat="0" lon="0" rev="2700000"/>
            </a:lightRig>
          </a:scene3d>
          <a:sp3d prstMaterial="matte">
            <a:bevelT w="63500" h="25400"/>
            <a:contourClr>
              <a:schemeClr val="accent4"/>
            </a:contourClr>
          </a:sp3d>
        </p:spPr>
        <p:style>
          <a:lnRef idx="0">
            <a:schemeClr val="accent4"/>
          </a:lnRef>
          <a:fillRef idx="3">
            <a:schemeClr val="accent4"/>
          </a:fillRef>
          <a:effectRef idx="3">
            <a:schemeClr val="accent4"/>
          </a:effectRef>
          <a:fontRef idx="minor">
            <a:schemeClr val="lt1"/>
          </a:fontRef>
        </p:style>
        <p:txBody>
          <a:bodyPr wrap="square">
            <a:spAutoFit/>
          </a:bodyPr>
          <a:lstStyle/>
          <a:p>
            <a:pPr>
              <a:defRPr/>
            </a:pPr>
            <a:r>
              <a:rPr lang="en-IN" sz="2667" b="1" dirty="0"/>
              <a:t>CLINICAL DIAGNOSIS- ADHESIVE CAPSULITIS STAGE 2</a:t>
            </a:r>
            <a:endParaRPr lang="en-US" sz="2400" dirty="0"/>
          </a:p>
        </p:txBody>
      </p:sp>
      <p:sp>
        <p:nvSpPr>
          <p:cNvPr id="31753" name="TextBox 7"/>
          <p:cNvSpPr txBox="1">
            <a:spLocks noChangeArrowheads="1"/>
          </p:cNvSpPr>
          <p:nvPr/>
        </p:nvSpPr>
        <p:spPr bwMode="auto">
          <a:xfrm>
            <a:off x="857252" y="6211890"/>
            <a:ext cx="253596" cy="461665"/>
          </a:xfrm>
          <a:prstGeom prst="rect">
            <a:avLst/>
          </a:prstGeom>
          <a:noFill/>
          <a:ln w="9525">
            <a:noFill/>
            <a:miter lim="800000"/>
            <a:headEnd/>
            <a:tailEnd/>
          </a:ln>
        </p:spPr>
        <p:txBody>
          <a:bodyPr wrap="none">
            <a:spAutoFit/>
          </a:bodyPr>
          <a:lstStyle/>
          <a:p>
            <a:r>
              <a:rPr lang="en-IN" sz="2400"/>
              <a:t> </a:t>
            </a:r>
          </a:p>
        </p:txBody>
      </p:sp>
      <p:sp>
        <p:nvSpPr>
          <p:cNvPr id="31755" name="Rectangle 9"/>
          <p:cNvSpPr>
            <a:spLocks noChangeArrowheads="1"/>
          </p:cNvSpPr>
          <p:nvPr/>
        </p:nvSpPr>
        <p:spPr bwMode="auto">
          <a:xfrm>
            <a:off x="1714501" y="4429126"/>
            <a:ext cx="184731" cy="461665"/>
          </a:xfrm>
          <a:prstGeom prst="rect">
            <a:avLst/>
          </a:prstGeom>
          <a:noFill/>
          <a:ln w="9525">
            <a:noFill/>
            <a:miter lim="800000"/>
            <a:headEnd/>
            <a:tailEnd/>
          </a:ln>
        </p:spPr>
        <p:txBody>
          <a:bodyPr wrap="none">
            <a:spAutoFit/>
          </a:bodyPr>
          <a:lstStyle/>
          <a:p>
            <a:endParaRPr lang="en-US" sz="2400"/>
          </a:p>
        </p:txBody>
      </p:sp>
      <p:sp>
        <p:nvSpPr>
          <p:cNvPr id="13" name="Rectangle 12"/>
          <p:cNvSpPr/>
          <p:nvPr/>
        </p:nvSpPr>
        <p:spPr>
          <a:xfrm>
            <a:off x="4476739" y="1"/>
            <a:ext cx="2952771" cy="642943"/>
          </a:xfrm>
          <a:prstGeom prst="rect">
            <a:avLst/>
          </a:prstGeom>
          <a:solidFill>
            <a:srgbClr val="FF0000"/>
          </a:solidFill>
          <a:scene3d>
            <a:camera prst="orthographicFront" fov="0">
              <a:rot lat="0" lon="0" rev="0"/>
            </a:camera>
            <a:lightRig rig="soft" dir="t">
              <a:rot lat="0" lon="0" rev="2700000"/>
            </a:lightRig>
          </a:scene3d>
          <a:sp3d prstMaterial="matte">
            <a:bevelT w="63500" h="25400"/>
            <a:contourClr>
              <a:schemeClr val="accent6"/>
            </a:contourClr>
          </a:sp3d>
        </p:spPr>
        <p:style>
          <a:lnRef idx="0">
            <a:schemeClr val="accent6"/>
          </a:lnRef>
          <a:fillRef idx="3">
            <a:schemeClr val="accent6"/>
          </a:fillRef>
          <a:effectRef idx="3">
            <a:schemeClr val="accent6"/>
          </a:effectRef>
          <a:fontRef idx="minor">
            <a:schemeClr val="lt1"/>
          </a:fontRef>
        </p:style>
        <p:txBody>
          <a:bodyPr anchor="ctr"/>
          <a:lstStyle/>
          <a:p>
            <a:pPr algn="ctr">
              <a:defRPr/>
            </a:pPr>
            <a:r>
              <a:rPr lang="en-IN" sz="3733" b="1" dirty="0"/>
              <a:t>CASE 2</a:t>
            </a:r>
            <a:endParaRPr lang="en-US" sz="3733" b="1" dirty="0"/>
          </a:p>
        </p:txBody>
      </p:sp>
      <p:sp>
        <p:nvSpPr>
          <p:cNvPr id="12" name="pole tekstowe 8"/>
          <p:cNvSpPr txBox="1"/>
          <p:nvPr/>
        </p:nvSpPr>
        <p:spPr>
          <a:xfrm>
            <a:off x="666714" y="571481"/>
            <a:ext cx="1229824" cy="584775"/>
          </a:xfrm>
          <a:prstGeom prst="rect">
            <a:avLst/>
          </a:prstGeom>
        </p:spPr>
        <p:style>
          <a:lnRef idx="0">
            <a:schemeClr val="accent1"/>
          </a:lnRef>
          <a:fillRef idx="3">
            <a:schemeClr val="accent1"/>
          </a:fillRef>
          <a:effectRef idx="3">
            <a:schemeClr val="accent1"/>
          </a:effectRef>
          <a:fontRef idx="minor">
            <a:schemeClr val="lt1"/>
          </a:fontRef>
        </p:style>
        <p:txBody>
          <a:bodyPr wrap="none">
            <a:spAutoFit/>
          </a:bodyPr>
          <a:lstStyle/>
          <a:p>
            <a:pPr>
              <a:defRPr/>
            </a:pPr>
            <a:r>
              <a:rPr lang="en-IN" sz="3200" b="1" dirty="0"/>
              <a:t>55 /M</a:t>
            </a:r>
            <a:endParaRPr lang="pl-PL" sz="3200" b="1" dirty="0"/>
          </a:p>
        </p:txBody>
      </p:sp>
      <p:pic>
        <p:nvPicPr>
          <p:cNvPr id="1026" name="Picture 2" descr="C:\Users\amarnath\Desktop\radiology stastics\adhesive capsulitis atchaya\some cases\ant and post band.bmp"/>
          <p:cNvPicPr>
            <a:picLocks noChangeAspect="1" noChangeArrowheads="1"/>
          </p:cNvPicPr>
          <p:nvPr/>
        </p:nvPicPr>
        <p:blipFill>
          <a:blip r:embed="rId3"/>
          <a:srcRect l="21027" t="13986" b="12587"/>
          <a:stretch>
            <a:fillRect/>
          </a:stretch>
        </p:blipFill>
        <p:spPr bwMode="auto">
          <a:xfrm>
            <a:off x="285710" y="2596058"/>
            <a:ext cx="6097517" cy="4261943"/>
          </a:xfrm>
          <a:prstGeom prst="rect">
            <a:avLst/>
          </a:prstGeom>
          <a:noFill/>
        </p:spPr>
      </p:pic>
      <p:sp>
        <p:nvSpPr>
          <p:cNvPr id="19" name="Oval 18"/>
          <p:cNvSpPr/>
          <p:nvPr/>
        </p:nvSpPr>
        <p:spPr>
          <a:xfrm>
            <a:off x="285710" y="5857891"/>
            <a:ext cx="6191255" cy="1000109"/>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IN" sz="2133" b="1" dirty="0">
                <a:solidFill>
                  <a:schemeClr val="bg1"/>
                </a:solidFill>
              </a:rPr>
              <a:t>THICKENED ANTERIOR BAND OF IGHL</a:t>
            </a:r>
            <a:r>
              <a:rPr lang="en-US" sz="2133" b="1" dirty="0">
                <a:solidFill>
                  <a:schemeClr val="bg1"/>
                </a:solidFill>
              </a:rPr>
              <a:t>- 7.5mm(H)&amp;6.2mm(G)</a:t>
            </a:r>
            <a:endParaRPr lang="en-IN" sz="2133" b="1" dirty="0">
              <a:solidFill>
                <a:schemeClr val="bg1"/>
              </a:solidFill>
            </a:endParaRPr>
          </a:p>
        </p:txBody>
      </p:sp>
      <p:cxnSp>
        <p:nvCxnSpPr>
          <p:cNvPr id="20" name="Straight Arrow Connector 19"/>
          <p:cNvCxnSpPr/>
          <p:nvPr/>
        </p:nvCxnSpPr>
        <p:spPr>
          <a:xfrm rot="5400000">
            <a:off x="2671202" y="3543841"/>
            <a:ext cx="425457" cy="52903"/>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rot="16200000" flipH="1">
            <a:off x="892932" y="3559970"/>
            <a:ext cx="500067" cy="381004"/>
          </a:xfrm>
          <a:prstGeom prst="straightConnector1">
            <a:avLst/>
          </a:prstGeom>
          <a:ln w="57150" cmpd="sng">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1027" name="Picture 3"/>
          <p:cNvPicPr>
            <a:picLocks noChangeAspect="1" noChangeArrowheads="1"/>
          </p:cNvPicPr>
          <p:nvPr/>
        </p:nvPicPr>
        <p:blipFill>
          <a:blip r:embed="rId4"/>
          <a:srcRect l="8661" t="16667" r="16858" b="7407"/>
          <a:stretch>
            <a:fillRect/>
          </a:stretch>
        </p:blipFill>
        <p:spPr bwMode="auto">
          <a:xfrm>
            <a:off x="7524760" y="3214685"/>
            <a:ext cx="4667240" cy="3643315"/>
          </a:xfrm>
          <a:prstGeom prst="rect">
            <a:avLst/>
          </a:prstGeom>
          <a:noFill/>
          <a:ln w="9525">
            <a:noFill/>
            <a:miter lim="800000"/>
            <a:headEnd/>
            <a:tailEnd/>
          </a:ln>
          <a:effectLst/>
        </p:spPr>
      </p:pic>
      <p:pic>
        <p:nvPicPr>
          <p:cNvPr id="27" name="Picture 4" descr="E:\divi\article\adhesive capsulitis\fig 1 c.bmp"/>
          <p:cNvPicPr>
            <a:picLocks noChangeAspect="1" noChangeArrowheads="1"/>
          </p:cNvPicPr>
          <p:nvPr/>
        </p:nvPicPr>
        <p:blipFill>
          <a:blip r:embed="rId5"/>
          <a:srcRect l="8333" t="11805" r="10000"/>
          <a:stretch>
            <a:fillRect/>
          </a:stretch>
        </p:blipFill>
        <p:spPr bwMode="auto">
          <a:xfrm>
            <a:off x="7524717" y="-500090"/>
            <a:ext cx="4667283" cy="3729047"/>
          </a:xfrm>
          <a:prstGeom prst="rect">
            <a:avLst/>
          </a:prstGeom>
          <a:noFill/>
          <a:ln w="9525">
            <a:noFill/>
            <a:miter lim="800000"/>
            <a:headEnd/>
            <a:tailEnd/>
          </a:ln>
        </p:spPr>
      </p:pic>
      <p:cxnSp>
        <p:nvCxnSpPr>
          <p:cNvPr id="28" name="Straight Arrow Connector 27"/>
          <p:cNvCxnSpPr/>
          <p:nvPr/>
        </p:nvCxnSpPr>
        <p:spPr>
          <a:xfrm rot="10800000">
            <a:off x="10382282" y="857233"/>
            <a:ext cx="571503" cy="142875"/>
          </a:xfrm>
          <a:prstGeom prst="straightConnector1">
            <a:avLst/>
          </a:prstGeom>
          <a:ln w="57150" cmpd="sng">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rot="10800000">
            <a:off x="10763285" y="2285992"/>
            <a:ext cx="571503" cy="142875"/>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0" name="Oval 29"/>
          <p:cNvSpPr/>
          <p:nvPr/>
        </p:nvSpPr>
        <p:spPr>
          <a:xfrm>
            <a:off x="6953251" y="3143248"/>
            <a:ext cx="5238749" cy="857256"/>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IN" sz="2133" b="1" dirty="0">
                <a:solidFill>
                  <a:schemeClr val="bg1"/>
                </a:solidFill>
              </a:rPr>
              <a:t>EDEMA OF INFERIOR GLENOHUMERAL LIGAMENT  </a:t>
            </a:r>
            <a:endParaRPr lang="en-US" sz="2133" b="1" dirty="0">
              <a:solidFill>
                <a:schemeClr val="bg1"/>
              </a:solidFill>
            </a:endParaRPr>
          </a:p>
        </p:txBody>
      </p:sp>
      <p:cxnSp>
        <p:nvCxnSpPr>
          <p:cNvPr id="31" name="Straight Arrow Connector 30"/>
          <p:cNvCxnSpPr/>
          <p:nvPr/>
        </p:nvCxnSpPr>
        <p:spPr>
          <a:xfrm rot="16200000" flipV="1">
            <a:off x="10406092" y="6167457"/>
            <a:ext cx="428627" cy="95249"/>
          </a:xfrm>
          <a:prstGeom prst="straightConnector1">
            <a:avLst/>
          </a:prstGeom>
          <a:ln w="57150" cmpd="sng">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96E156A2-698D-151F-AF38-BD871E4E6327}"/>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40458"/>
          <a:stretch/>
        </p:blipFill>
        <p:spPr>
          <a:xfrm>
            <a:off x="10493473" y="0"/>
            <a:ext cx="1698527" cy="971306"/>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Content Placeholder 2"/>
          <p:cNvSpPr>
            <a:spLocks noGrp="1"/>
          </p:cNvSpPr>
          <p:nvPr>
            <p:ph sz="quarter" idx="1"/>
          </p:nvPr>
        </p:nvSpPr>
        <p:spPr>
          <a:xfrm>
            <a:off x="571461" y="1071547"/>
            <a:ext cx="10953827" cy="5495948"/>
          </a:xfrm>
        </p:spPr>
        <p:txBody>
          <a:bodyPr/>
          <a:lstStyle/>
          <a:p>
            <a:pPr>
              <a:buClr>
                <a:srgbClr val="FFC000"/>
              </a:buClr>
            </a:pPr>
            <a:r>
              <a:rPr lang="en-IN" sz="2933" dirty="0">
                <a:solidFill>
                  <a:srgbClr val="FFFF00"/>
                </a:solidFill>
              </a:rPr>
              <a:t>Obliteration of fat </a:t>
            </a:r>
            <a:r>
              <a:rPr lang="en-IN" sz="2933" dirty="0">
                <a:solidFill>
                  <a:srgbClr val="00CC66"/>
                </a:solidFill>
              </a:rPr>
              <a:t>outside</a:t>
            </a:r>
            <a:r>
              <a:rPr lang="en-IN" sz="2933" dirty="0">
                <a:solidFill>
                  <a:srgbClr val="FFFF00"/>
                </a:solidFill>
              </a:rPr>
              <a:t> the </a:t>
            </a:r>
            <a:r>
              <a:rPr lang="en-IN" sz="2933" dirty="0" err="1">
                <a:solidFill>
                  <a:srgbClr val="FFFF00"/>
                </a:solidFill>
              </a:rPr>
              <a:t>subcoracoid</a:t>
            </a:r>
            <a:r>
              <a:rPr lang="en-IN" sz="2933" dirty="0">
                <a:solidFill>
                  <a:srgbClr val="FFFF00"/>
                </a:solidFill>
              </a:rPr>
              <a:t> triangle </a:t>
            </a:r>
            <a:r>
              <a:rPr lang="en-IN" sz="2933" dirty="0"/>
              <a:t>was also found more frequently in </a:t>
            </a:r>
            <a:r>
              <a:rPr lang="en-IN" sz="2933" dirty="0">
                <a:solidFill>
                  <a:srgbClr val="FFFF00"/>
                </a:solidFill>
              </a:rPr>
              <a:t>stages IV and III </a:t>
            </a:r>
            <a:r>
              <a:rPr lang="en-IN" sz="2933" dirty="0"/>
              <a:t>which relates to the ongoing fibrosis and scar formation. </a:t>
            </a:r>
            <a:endParaRPr lang="en-US" sz="2933" dirty="0">
              <a:cs typeface="Times New Roman" pitchFamily="18" charset="0"/>
            </a:endParaRPr>
          </a:p>
          <a:p>
            <a:pPr>
              <a:buClr>
                <a:srgbClr val="FFC000"/>
              </a:buClr>
            </a:pPr>
            <a:r>
              <a:rPr lang="en-IN" sz="2933" dirty="0">
                <a:cs typeface="Times New Roman" pitchFamily="18" charset="0"/>
              </a:rPr>
              <a:t>Distribution of </a:t>
            </a:r>
            <a:r>
              <a:rPr lang="en-IN" sz="2933" dirty="0" err="1">
                <a:cs typeface="Times New Roman" pitchFamily="18" charset="0"/>
              </a:rPr>
              <a:t>edema</a:t>
            </a:r>
            <a:r>
              <a:rPr lang="en-IN" sz="2933" dirty="0">
                <a:cs typeface="Times New Roman" pitchFamily="18" charset="0"/>
              </a:rPr>
              <a:t> of the IGHL , anterior and posterior </a:t>
            </a:r>
            <a:r>
              <a:rPr lang="en-IN" sz="2933" dirty="0" err="1">
                <a:solidFill>
                  <a:srgbClr val="FFFF00"/>
                </a:solidFill>
                <a:cs typeface="Times New Roman" pitchFamily="18" charset="0"/>
              </a:rPr>
              <a:t>pericapsular</a:t>
            </a:r>
            <a:r>
              <a:rPr lang="en-IN" sz="2933" dirty="0">
                <a:solidFill>
                  <a:srgbClr val="FFFF00"/>
                </a:solidFill>
                <a:cs typeface="Times New Roman" pitchFamily="18" charset="0"/>
              </a:rPr>
              <a:t> </a:t>
            </a:r>
            <a:r>
              <a:rPr lang="en-IN" sz="2933" dirty="0" err="1">
                <a:solidFill>
                  <a:srgbClr val="FFFF00"/>
                </a:solidFill>
                <a:cs typeface="Times New Roman" pitchFamily="18" charset="0"/>
              </a:rPr>
              <a:t>edema</a:t>
            </a:r>
            <a:r>
              <a:rPr lang="en-IN" sz="2933" dirty="0">
                <a:solidFill>
                  <a:srgbClr val="FFFF00"/>
                </a:solidFill>
                <a:cs typeface="Times New Roman" pitchFamily="18" charset="0"/>
              </a:rPr>
              <a:t> (more in stage I and II and less in stage III and nil in stage IV)</a:t>
            </a:r>
            <a:r>
              <a:rPr lang="en-IN" sz="2933" dirty="0">
                <a:cs typeface="Times New Roman" pitchFamily="18" charset="0"/>
              </a:rPr>
              <a:t> also significantly correlated with the clinical stages.</a:t>
            </a:r>
          </a:p>
          <a:p>
            <a:pPr>
              <a:buClr>
                <a:srgbClr val="FFC000"/>
              </a:buClr>
            </a:pPr>
            <a:r>
              <a:rPr lang="en-IN" sz="2933" dirty="0">
                <a:cs typeface="Times New Roman" pitchFamily="18" charset="0"/>
              </a:rPr>
              <a:t>The age of the patient, fluid around the biceps tendon, thickness of the </a:t>
            </a:r>
            <a:r>
              <a:rPr lang="en-IN" sz="2933" dirty="0" err="1">
                <a:cs typeface="Times New Roman" pitchFamily="18" charset="0"/>
              </a:rPr>
              <a:t>axillary</a:t>
            </a:r>
            <a:r>
              <a:rPr lang="en-IN" sz="2933" dirty="0">
                <a:cs typeface="Times New Roman" pitchFamily="18" charset="0"/>
              </a:rPr>
              <a:t> pouch on the </a:t>
            </a:r>
            <a:r>
              <a:rPr lang="en-IN" sz="2933" dirty="0" err="1">
                <a:cs typeface="Times New Roman" pitchFamily="18" charset="0"/>
              </a:rPr>
              <a:t>glenoid</a:t>
            </a:r>
            <a:r>
              <a:rPr lang="en-IN" sz="2933" dirty="0">
                <a:cs typeface="Times New Roman" pitchFamily="18" charset="0"/>
              </a:rPr>
              <a:t> aspect, height and width of the </a:t>
            </a:r>
            <a:r>
              <a:rPr lang="en-IN" sz="2933" dirty="0" err="1">
                <a:cs typeface="Times New Roman" pitchFamily="18" charset="0"/>
              </a:rPr>
              <a:t>axillary</a:t>
            </a:r>
            <a:r>
              <a:rPr lang="en-IN" sz="2933" dirty="0">
                <a:cs typeface="Times New Roman" pitchFamily="18" charset="0"/>
              </a:rPr>
              <a:t> pouch, thickness of the </a:t>
            </a:r>
            <a:r>
              <a:rPr lang="en-IN" sz="2933" dirty="0" err="1">
                <a:cs typeface="Times New Roman" pitchFamily="18" charset="0"/>
              </a:rPr>
              <a:t>coracohumeral</a:t>
            </a:r>
            <a:r>
              <a:rPr lang="en-IN" sz="2933" dirty="0">
                <a:cs typeface="Times New Roman" pitchFamily="18" charset="0"/>
              </a:rPr>
              <a:t> ligament did not show any significant variation between the stages</a:t>
            </a:r>
          </a:p>
          <a:p>
            <a:pPr>
              <a:buClr>
                <a:srgbClr val="FFC000"/>
              </a:buClr>
            </a:pPr>
            <a:r>
              <a:rPr lang="en-IN" sz="2933" dirty="0">
                <a:solidFill>
                  <a:srgbClr val="FFFF00"/>
                </a:solidFill>
                <a:latin typeface="Times New Roman" pitchFamily="18" charset="0"/>
                <a:cs typeface="Times New Roman" pitchFamily="18" charset="0"/>
              </a:rPr>
              <a:t>Limitation</a:t>
            </a:r>
            <a:r>
              <a:rPr lang="en-IN" sz="2933" dirty="0">
                <a:latin typeface="Times New Roman" pitchFamily="18" charset="0"/>
                <a:cs typeface="Times New Roman" pitchFamily="18" charset="0"/>
              </a:rPr>
              <a:t> </a:t>
            </a:r>
            <a:r>
              <a:rPr lang="en-IN" sz="2933" dirty="0">
                <a:cs typeface="Times New Roman" pitchFamily="18" charset="0"/>
              </a:rPr>
              <a:t>of our study is that the progression of the disease in all patients could not be followed up due to ongoing treatment.</a:t>
            </a:r>
            <a:endParaRPr lang="en-US" sz="2933" dirty="0">
              <a:cs typeface="Times New Roman" pitchFamily="18" charset="0"/>
            </a:endParaRPr>
          </a:p>
          <a:p>
            <a:pPr>
              <a:buClr>
                <a:srgbClr val="FFC000"/>
              </a:buClr>
            </a:pPr>
            <a:endParaRPr lang="en-US" sz="2933" dirty="0">
              <a:cs typeface="Times New Roman" pitchFamily="18" charset="0"/>
            </a:endParaRPr>
          </a:p>
        </p:txBody>
      </p:sp>
      <p:sp>
        <p:nvSpPr>
          <p:cNvPr id="4" name="Tytuł 1"/>
          <p:cNvSpPr txBox="1">
            <a:spLocks/>
          </p:cNvSpPr>
          <p:nvPr/>
        </p:nvSpPr>
        <p:spPr bwMode="auto">
          <a:xfrm>
            <a:off x="3809984" y="285730"/>
            <a:ext cx="3905277" cy="561975"/>
          </a:xfrm>
          <a:prstGeom prst="rect">
            <a:avLst/>
          </a:prstGeom>
          <a:solidFill>
            <a:schemeClr val="accent2">
              <a:lumMod val="60000"/>
              <a:lumOff val="40000"/>
            </a:schemeClr>
          </a:solidFill>
          <a:ln w="9525">
            <a:noFill/>
            <a:miter lim="800000"/>
            <a:headEnd/>
            <a:tailEnd/>
          </a:ln>
          <a:scene3d>
            <a:camera prst="orthographicFront"/>
            <a:lightRig rig="threePt" dir="t"/>
          </a:scene3d>
          <a:sp3d>
            <a:bevelT w="50800"/>
          </a:sp3d>
        </p:spPr>
        <p:txBody>
          <a:bodyPr vert="horz" wrap="square" lIns="121920" tIns="60960" rIns="121920" bIns="60960" numCol="1" anchor="b" anchorCtr="0" compatLnSpc="1">
            <a:prstTxWarp prst="textNoShape">
              <a:avLst/>
            </a:prstTxWarp>
            <a:normAutofit fontScale="90000" lnSpcReduction="10000"/>
          </a:bodyPr>
          <a:lstStyle/>
          <a:p>
            <a:pPr algn="ctr">
              <a:defRPr/>
            </a:pPr>
            <a:r>
              <a:rPr lang="en-US" sz="3600" b="1" dirty="0">
                <a:solidFill>
                  <a:srgbClr val="002060"/>
                </a:solidFill>
                <a:latin typeface="Calibri" pitchFamily="34" charset="0"/>
                <a:ea typeface="+mj-ea"/>
                <a:cs typeface="Times New Roman" pitchFamily="18" charset="0"/>
              </a:rPr>
              <a:t>DISCUSSION </a:t>
            </a:r>
            <a:endParaRPr lang="pl-PL" sz="3600" b="1" dirty="0">
              <a:solidFill>
                <a:srgbClr val="002060"/>
              </a:solidFill>
              <a:latin typeface="Calibri" pitchFamily="34" charset="0"/>
              <a:ea typeface="+mj-ea"/>
              <a:cs typeface="Times New Roman" pitchFamily="18" charset="0"/>
            </a:endParaRPr>
          </a:p>
        </p:txBody>
      </p:sp>
      <p:pic>
        <p:nvPicPr>
          <p:cNvPr id="2" name="Picture 1">
            <a:extLst>
              <a:ext uri="{FF2B5EF4-FFF2-40B4-BE49-F238E27FC236}">
                <a16:creationId xmlns:a16="http://schemas.microsoft.com/office/drawing/2014/main" id="{269F0A7F-6E3A-143C-B4B3-A39C63AC366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40458"/>
          <a:stretch/>
        </p:blipFill>
        <p:spPr>
          <a:xfrm>
            <a:off x="10493473" y="0"/>
            <a:ext cx="1698527" cy="971306"/>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994955" y="1710291"/>
            <a:ext cx="10515600" cy="2783331"/>
          </a:xfrm>
          <a:solidFill>
            <a:schemeClr val="bg1"/>
          </a:solidFill>
        </p:spPr>
        <p:txBody>
          <a:bodyPr>
            <a:noAutofit/>
          </a:bodyPr>
          <a:lstStyle/>
          <a:p>
            <a:pPr marL="0" indent="0">
              <a:buNone/>
            </a:pPr>
            <a:endParaRPr lang="en-IN" sz="2000" dirty="0"/>
          </a:p>
          <a:p>
            <a:r>
              <a:rPr lang="en-IN" sz="2000" dirty="0"/>
              <a:t>The</a:t>
            </a:r>
            <a:r>
              <a:rPr lang="en-IN" sz="2000" b="1" dirty="0"/>
              <a:t> </a:t>
            </a:r>
            <a:r>
              <a:rPr lang="en-IN" sz="2000" dirty="0"/>
              <a:t>study group was small due to rarity of the condition. </a:t>
            </a:r>
          </a:p>
          <a:p>
            <a:r>
              <a:rPr lang="en-IN" sz="2000" dirty="0"/>
              <a:t>Earlier imaging and follow up were not taken into account. </a:t>
            </a:r>
          </a:p>
          <a:p>
            <a:r>
              <a:rPr lang="en-IN" sz="2000" dirty="0"/>
              <a:t>Acute OBPI patients were not included in this study. </a:t>
            </a:r>
          </a:p>
          <a:p>
            <a:r>
              <a:rPr lang="en-IN" sz="2000" dirty="0"/>
              <a:t>Since only the children presenting to hospital with subluxation/dislocation were included in this study, </a:t>
            </a:r>
            <a:r>
              <a:rPr lang="en-IN" sz="2000" dirty="0" err="1"/>
              <a:t>presubluxation</a:t>
            </a:r>
            <a:r>
              <a:rPr lang="en-IN" sz="2000" dirty="0"/>
              <a:t> stage (varying severity of nerve injury like </a:t>
            </a:r>
            <a:r>
              <a:rPr lang="en-IN" sz="2000" dirty="0" err="1"/>
              <a:t>neuropraxia</a:t>
            </a:r>
            <a:r>
              <a:rPr lang="en-IN" sz="2000" dirty="0"/>
              <a:t> / </a:t>
            </a:r>
            <a:r>
              <a:rPr lang="en-IN" sz="2000" dirty="0" err="1"/>
              <a:t>neurotemesis</a:t>
            </a:r>
            <a:r>
              <a:rPr lang="en-IN" sz="2000" dirty="0"/>
              <a:t>) could not be assessed by our study.</a:t>
            </a:r>
          </a:p>
          <a:p>
            <a:endParaRPr lang="en-IN" sz="2000" dirty="0"/>
          </a:p>
        </p:txBody>
      </p:sp>
      <p:sp>
        <p:nvSpPr>
          <p:cNvPr id="7" name="TextBox 6"/>
          <p:cNvSpPr txBox="1"/>
          <p:nvPr/>
        </p:nvSpPr>
        <p:spPr>
          <a:xfrm>
            <a:off x="1755775" y="554651"/>
            <a:ext cx="8769925" cy="584775"/>
          </a:xfrm>
          <a:prstGeom prst="rect">
            <a:avLst/>
          </a:prstGeom>
          <a:solidFill>
            <a:schemeClr val="tx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en-US" sz="3200" dirty="0">
                <a:solidFill>
                  <a:schemeClr val="bg1"/>
                </a:solidFill>
                <a:latin typeface="Times New Roman" panose="02020603050405020304" pitchFamily="18" charset="0"/>
                <a:cs typeface="Times New Roman" panose="02020603050405020304" pitchFamily="18" charset="0"/>
              </a:rPr>
              <a:t>LIMITATIONS</a:t>
            </a:r>
            <a:endParaRPr lang="en-IN" sz="3200" dirty="0">
              <a:solidFill>
                <a:schemeClr val="bg1"/>
              </a:solidFill>
            </a:endParaRPr>
          </a:p>
        </p:txBody>
      </p:sp>
      <p:pic>
        <p:nvPicPr>
          <p:cNvPr id="2" name="Picture 1">
            <a:extLst>
              <a:ext uri="{FF2B5EF4-FFF2-40B4-BE49-F238E27FC236}">
                <a16:creationId xmlns:a16="http://schemas.microsoft.com/office/drawing/2014/main" id="{1B8980B8-D875-023A-F93F-6D46BF0BFD2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40458"/>
          <a:stretch/>
        </p:blipFill>
        <p:spPr>
          <a:xfrm>
            <a:off x="10493473" y="0"/>
            <a:ext cx="1698527" cy="971306"/>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6" name="Title 17"/>
          <p:cNvSpPr/>
          <p:nvPr/>
        </p:nvSpPr>
        <p:spPr>
          <a:xfrm>
            <a:off x="115909" y="78044"/>
            <a:ext cx="10377563" cy="906462"/>
          </a:xfrm>
          <a:prstGeom prst="rect">
            <a:avLst/>
          </a:prstGeom>
          <a:effectLst>
            <a:outerShdw blurRad="50800" dist="38100" dir="10800000" algn="r" rotWithShape="0">
              <a:prstClr val="black">
                <a:alpha val="40000"/>
              </a:prstClr>
            </a:outerShdw>
            <a:softEdge rad="12700"/>
          </a:effectLst>
          <a:scene3d>
            <a:camera prst="orthographicFront"/>
            <a:lightRig rig="threePt" dir="t"/>
          </a:scene3d>
          <a:sp3d>
            <a:bevelT prst="relaxedInset"/>
          </a:sp3d>
        </p:spPr>
        <p:txBody>
          <a:bodyPr vert="horz" lIns="91440" tIns="45720" rIns="91440" bIns="45720" rtlCol="0" anchor="ctr">
            <a:normAutofit/>
          </a:bodyPr>
          <a:lstStyle>
            <a:lvl1pPr algn="ctr" defTabSz="914400" rtl="0" eaLnBrk="1" latinLnBrk="0" hangingPunct="1">
              <a:lnSpc>
                <a:spcPct val="90000"/>
              </a:lnSpc>
              <a:spcBef>
                <a:spcPct val="0"/>
              </a:spcBef>
              <a:buNone/>
              <a:defRPr sz="3200" b="1" i="0" kern="1200" cap="none" baseline="0">
                <a:solidFill>
                  <a:schemeClr val="bg1"/>
                </a:solidFill>
                <a:latin typeface="Bookman Old Style" panose="02050604050505020204" pitchFamily="18" charset="0"/>
                <a:ea typeface="+mj-ea"/>
                <a:cs typeface="+mj-cs"/>
              </a:defRPr>
            </a:lvl1pPr>
          </a:lstStyle>
          <a:p>
            <a:r>
              <a:rPr lang="en-IN" altLang="en-US" sz="2800" dirty="0"/>
              <a:t>CONCLUSION </a:t>
            </a:r>
          </a:p>
        </p:txBody>
      </p:sp>
      <p:pic>
        <p:nvPicPr>
          <p:cNvPr id="2" name="Picture 1">
            <a:extLst>
              <a:ext uri="{FF2B5EF4-FFF2-40B4-BE49-F238E27FC236}">
                <a16:creationId xmlns:a16="http://schemas.microsoft.com/office/drawing/2014/main" id="{3D55FD3F-7393-07E2-62D4-BCF301752F6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40458"/>
          <a:stretch/>
        </p:blipFill>
        <p:spPr>
          <a:xfrm>
            <a:off x="10493473" y="0"/>
            <a:ext cx="1698527" cy="971306"/>
          </a:xfrm>
          <a:prstGeom prst="rect">
            <a:avLst/>
          </a:prstGeom>
        </p:spPr>
      </p:pic>
      <p:sp>
        <p:nvSpPr>
          <p:cNvPr id="3" name="Rectangle 2"/>
          <p:cNvSpPr/>
          <p:nvPr/>
        </p:nvSpPr>
        <p:spPr>
          <a:xfrm>
            <a:off x="584200" y="1661636"/>
            <a:ext cx="10593436" cy="3108543"/>
          </a:xfrm>
          <a:prstGeom prst="rect">
            <a:avLst/>
          </a:prstGeom>
        </p:spPr>
        <p:txBody>
          <a:bodyPr wrap="square">
            <a:spAutoFit/>
          </a:bodyPr>
          <a:lstStyle/>
          <a:p>
            <a:pPr>
              <a:buFont typeface="Wingdings" panose="05000000000000000000" pitchFamily="2" charset="2"/>
              <a:buChar char="§"/>
            </a:pP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CT scans have proven to be useful in diagnosing the presence and quantifying the severity of liver fat noninvasively. </a:t>
            </a:r>
          </a:p>
          <a:p>
            <a:pPr>
              <a:buFont typeface="Wingdings" panose="05000000000000000000" pitchFamily="2" charset="2"/>
              <a:buChar char="§"/>
            </a:pPr>
            <a:endPar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endPar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buFont typeface="Wingdings" panose="05000000000000000000" pitchFamily="2" charset="2"/>
              <a:buChar char="§"/>
            </a:pP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The Hounsfield Unit (HU) attenuation of liver on CT scans is usually higher than the spleen; when this ratio is reversed, this can be used to diagnose the presence of liver fat .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74D46-C042-6876-171C-66795476EF1D}"/>
              </a:ext>
            </a:extLst>
          </p:cNvPr>
          <p:cNvSpPr>
            <a:spLocks noGrp="1"/>
          </p:cNvSpPr>
          <p:nvPr>
            <p:ph type="title"/>
          </p:nvPr>
        </p:nvSpPr>
        <p:spPr>
          <a:xfrm>
            <a:off x="0" y="101600"/>
            <a:ext cx="10493473" cy="971306"/>
          </a:xfrm>
        </p:spPr>
        <p:txBody>
          <a:bodyPr>
            <a:normAutofit/>
          </a:bodyPr>
          <a:lstStyle/>
          <a:p>
            <a:pPr algn="ctr"/>
            <a:r>
              <a:rPr lang="en-US" sz="2800" b="1" dirty="0">
                <a:solidFill>
                  <a:schemeClr val="bg1"/>
                </a:solidFill>
                <a:latin typeface="Bookman Old Style" panose="02050604050505020204" pitchFamily="18" charset="0"/>
                <a:sym typeface="+mn-ea"/>
              </a:rPr>
              <a:t>OUTCOME /CLINICAL APPLICATIONS</a:t>
            </a:r>
            <a:endParaRPr lang="en-US" sz="2800" dirty="0"/>
          </a:p>
        </p:txBody>
      </p:sp>
      <p:pic>
        <p:nvPicPr>
          <p:cNvPr id="4" name="Picture 3">
            <a:extLst>
              <a:ext uri="{FF2B5EF4-FFF2-40B4-BE49-F238E27FC236}">
                <a16:creationId xmlns:a16="http://schemas.microsoft.com/office/drawing/2014/main" id="{EB69B15B-A42F-3793-B0D7-4076F807C46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40458"/>
          <a:stretch/>
        </p:blipFill>
        <p:spPr>
          <a:xfrm>
            <a:off x="10493473" y="0"/>
            <a:ext cx="1698527" cy="971306"/>
          </a:xfrm>
          <a:prstGeom prst="rect">
            <a:avLst/>
          </a:prstGeom>
        </p:spPr>
      </p:pic>
      <p:sp>
        <p:nvSpPr>
          <p:cNvPr id="6" name="TextBox 5">
            <a:extLst>
              <a:ext uri="{FF2B5EF4-FFF2-40B4-BE49-F238E27FC236}">
                <a16:creationId xmlns:a16="http://schemas.microsoft.com/office/drawing/2014/main" id="{63BBC600-6256-C89E-0898-672BDA560F95}"/>
              </a:ext>
            </a:extLst>
          </p:cNvPr>
          <p:cNvSpPr txBox="1"/>
          <p:nvPr/>
        </p:nvSpPr>
        <p:spPr>
          <a:xfrm>
            <a:off x="945744" y="1862992"/>
            <a:ext cx="9640111" cy="3046988"/>
          </a:xfrm>
          <a:prstGeom prst="rect">
            <a:avLst/>
          </a:prstGeom>
          <a:noFill/>
        </p:spPr>
        <p:txBody>
          <a:bodyPr wrap="square" rtlCol="0">
            <a:spAutoFit/>
          </a:bodyPr>
          <a:lstStyle/>
          <a:p>
            <a:pPr marL="342900" indent="-342900">
              <a:buFont typeface="Wingdings" panose="05000000000000000000" pitchFamily="2" charset="2"/>
              <a:buChar char="§"/>
            </a:pPr>
            <a:r>
              <a:rPr lang="en-IN" sz="2400" dirty="0">
                <a:solidFill>
                  <a:schemeClr val="bg1"/>
                </a:solidFill>
              </a:rPr>
              <a:t>NCCT and CECT is a non invasive procedure and can be used in the diagnosis of fatty liver in all the patients.</a:t>
            </a:r>
          </a:p>
          <a:p>
            <a:endParaRPr lang="en-IN" sz="2400" dirty="0">
              <a:solidFill>
                <a:schemeClr val="bg1"/>
              </a:solidFill>
            </a:endParaRPr>
          </a:p>
          <a:p>
            <a:pPr marL="342900" indent="-342900">
              <a:buFont typeface="Wingdings" panose="05000000000000000000" pitchFamily="2" charset="2"/>
              <a:buChar char="§"/>
            </a:pPr>
            <a:endParaRPr lang="en-IN" sz="2400" dirty="0">
              <a:solidFill>
                <a:schemeClr val="bg1"/>
              </a:solidFill>
            </a:endParaRPr>
          </a:p>
          <a:p>
            <a:pPr marL="342900" indent="-342900">
              <a:buFont typeface="Wingdings" panose="05000000000000000000" pitchFamily="2" charset="2"/>
              <a:buChar char="§"/>
            </a:pPr>
            <a:r>
              <a:rPr lang="en-IN" sz="2400" dirty="0">
                <a:solidFill>
                  <a:schemeClr val="bg1"/>
                </a:solidFill>
              </a:rPr>
              <a:t>Also in patients who are asymptomatic, CT helps in incidental pick up of the fatty liver and aids in the further management of the patients at an early stage.</a:t>
            </a:r>
          </a:p>
          <a:p>
            <a:pPr marL="342900" indent="-342900">
              <a:buFont typeface="Wingdings" panose="05000000000000000000" pitchFamily="2" charset="2"/>
              <a:buChar char="§"/>
            </a:pPr>
            <a:endParaRPr lang="en-IN" sz="2400" dirty="0">
              <a:solidFill>
                <a:schemeClr val="bg1"/>
              </a:solidFill>
            </a:endParaRPr>
          </a:p>
        </p:txBody>
      </p:sp>
    </p:spTree>
    <p:extLst>
      <p:ext uri="{BB962C8B-B14F-4D97-AF65-F5344CB8AC3E}">
        <p14:creationId xmlns:p14="http://schemas.microsoft.com/office/powerpoint/2010/main" val="11697743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8" name="Title 1"/>
          <p:cNvSpPr>
            <a:spLocks noGrp="1"/>
          </p:cNvSpPr>
          <p:nvPr/>
        </p:nvSpPr>
        <p:spPr>
          <a:xfrm>
            <a:off x="88901" y="193553"/>
            <a:ext cx="10312400" cy="906462"/>
          </a:xfrm>
          <a:prstGeom prst="rect">
            <a:avLst/>
          </a:prstGeom>
          <a:effectLst>
            <a:outerShdw blurRad="50800" dist="38100" dir="10800000" algn="r" rotWithShape="0">
              <a:prstClr val="black">
                <a:alpha val="40000"/>
              </a:prstClr>
            </a:outerShdw>
            <a:softEdge rad="12700"/>
          </a:effectLst>
          <a:scene3d>
            <a:camera prst="orthographicFront"/>
            <a:lightRig rig="threePt" dir="t"/>
          </a:scene3d>
          <a:sp3d>
            <a:bevelT prst="relaxedInset"/>
          </a:sp3d>
        </p:spPr>
        <p:txBody>
          <a:bodyPr vert="horz" lIns="91440" tIns="45720" rIns="91440" bIns="45720" rtlCol="0" anchor="ctr">
            <a:normAutofit/>
          </a:bodyPr>
          <a:lstStyle>
            <a:lvl1pPr algn="ctr" defTabSz="914400" rtl="0" eaLnBrk="1" latinLnBrk="0" hangingPunct="1">
              <a:lnSpc>
                <a:spcPct val="90000"/>
              </a:lnSpc>
              <a:spcBef>
                <a:spcPct val="0"/>
              </a:spcBef>
              <a:buNone/>
              <a:defRPr sz="3200" b="1" i="0" kern="1200" cap="none" baseline="0">
                <a:solidFill>
                  <a:schemeClr val="bg1"/>
                </a:solidFill>
                <a:latin typeface="Bookman Old Style" panose="02050604050505020204" pitchFamily="18" charset="0"/>
                <a:ea typeface="+mj-ea"/>
                <a:cs typeface="+mj-cs"/>
              </a:defRPr>
            </a:lvl1pPr>
          </a:lstStyle>
          <a:p>
            <a:r>
              <a:rPr lang="en-IN" sz="2800" dirty="0">
                <a:sym typeface="+mn-ea"/>
              </a:rPr>
              <a:t>REFERENCES</a:t>
            </a:r>
            <a:endParaRPr lang="en-IN" sz="2800" dirty="0"/>
          </a:p>
        </p:txBody>
      </p:sp>
      <p:pic>
        <p:nvPicPr>
          <p:cNvPr id="2" name="Picture 1">
            <a:extLst>
              <a:ext uri="{FF2B5EF4-FFF2-40B4-BE49-F238E27FC236}">
                <a16:creationId xmlns:a16="http://schemas.microsoft.com/office/drawing/2014/main" id="{856AA908-589C-ED1E-BA91-78A51C6B2AF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40458"/>
          <a:stretch/>
        </p:blipFill>
        <p:spPr>
          <a:xfrm>
            <a:off x="10493473" y="0"/>
            <a:ext cx="1698527" cy="971306"/>
          </a:xfrm>
          <a:prstGeom prst="rect">
            <a:avLst/>
          </a:prstGeom>
        </p:spPr>
      </p:pic>
      <p:sp>
        <p:nvSpPr>
          <p:cNvPr id="4" name="TextBox 3">
            <a:extLst>
              <a:ext uri="{FF2B5EF4-FFF2-40B4-BE49-F238E27FC236}">
                <a16:creationId xmlns:a16="http://schemas.microsoft.com/office/drawing/2014/main" id="{7EA332E8-6087-F158-5F5C-E0293E9039A2}"/>
              </a:ext>
            </a:extLst>
          </p:cNvPr>
          <p:cNvSpPr txBox="1"/>
          <p:nvPr/>
        </p:nvSpPr>
        <p:spPr>
          <a:xfrm>
            <a:off x="872236" y="1250706"/>
            <a:ext cx="9875520" cy="4708981"/>
          </a:xfrm>
          <a:prstGeom prst="rect">
            <a:avLst/>
          </a:prstGeom>
          <a:noFill/>
        </p:spPr>
        <p:txBody>
          <a:bodyPr wrap="square">
            <a:spAutoFit/>
          </a:bodyPr>
          <a:lstStyle/>
          <a:p>
            <a:pPr marL="342900" indent="-342900">
              <a:buFont typeface="+mj-lt"/>
              <a:buAutoNum type="arabicPeriod"/>
            </a:pPr>
            <a:r>
              <a:rPr lang="en-IN" sz="2000" b="0" i="0" dirty="0">
                <a:solidFill>
                  <a:schemeClr val="bg1"/>
                </a:solidFill>
                <a:effectLst/>
              </a:rPr>
              <a:t>Zeb I, Li D, Nasir K, Katz R, Larijani VN, </a:t>
            </a:r>
            <a:r>
              <a:rPr lang="en-IN" sz="2000" b="0" i="0" dirty="0" err="1">
                <a:solidFill>
                  <a:schemeClr val="bg1"/>
                </a:solidFill>
                <a:effectLst/>
              </a:rPr>
              <a:t>Budoff</a:t>
            </a:r>
            <a:r>
              <a:rPr lang="en-IN" sz="2000" b="0" i="0" dirty="0">
                <a:solidFill>
                  <a:schemeClr val="bg1"/>
                </a:solidFill>
                <a:effectLst/>
              </a:rPr>
              <a:t> MJ. Computed tomography scans in the evaluation of fatty liver disease in a population based study: the multi-ethnic study of atherosclerosis. </a:t>
            </a:r>
            <a:r>
              <a:rPr lang="en-IN" sz="2000" b="0" i="0" dirty="0" err="1">
                <a:solidFill>
                  <a:schemeClr val="bg1"/>
                </a:solidFill>
                <a:effectLst/>
              </a:rPr>
              <a:t>Acad</a:t>
            </a:r>
            <a:r>
              <a:rPr lang="en-IN" sz="2000" b="0" i="0" dirty="0">
                <a:solidFill>
                  <a:schemeClr val="bg1"/>
                </a:solidFill>
                <a:effectLst/>
              </a:rPr>
              <a:t> </a:t>
            </a:r>
            <a:r>
              <a:rPr lang="en-IN" sz="2000" b="0" i="0" dirty="0" err="1">
                <a:solidFill>
                  <a:schemeClr val="bg1"/>
                </a:solidFill>
                <a:effectLst/>
              </a:rPr>
              <a:t>Radiol</a:t>
            </a:r>
            <a:r>
              <a:rPr lang="en-IN" sz="2000" b="0" i="0" dirty="0">
                <a:solidFill>
                  <a:schemeClr val="bg1"/>
                </a:solidFill>
                <a:effectLst/>
              </a:rPr>
              <a:t>. 2012 Jul;19(7):811-8. </a:t>
            </a:r>
            <a:r>
              <a:rPr lang="en-IN" sz="2000" b="0" i="0" dirty="0" err="1">
                <a:solidFill>
                  <a:schemeClr val="bg1"/>
                </a:solidFill>
                <a:effectLst/>
              </a:rPr>
              <a:t>doi</a:t>
            </a:r>
            <a:r>
              <a:rPr lang="en-IN" sz="2000" b="0" i="0" dirty="0">
                <a:solidFill>
                  <a:schemeClr val="bg1"/>
                </a:solidFill>
                <a:effectLst/>
              </a:rPr>
              <a:t>: 10.1016/j.acra.2012.02.022. </a:t>
            </a:r>
            <a:r>
              <a:rPr lang="en-IN" sz="2000" b="0" i="0" dirty="0" err="1">
                <a:solidFill>
                  <a:schemeClr val="bg1"/>
                </a:solidFill>
                <a:effectLst/>
              </a:rPr>
              <a:t>Epub</a:t>
            </a:r>
            <a:r>
              <a:rPr lang="en-IN" sz="2000" b="0" i="0" dirty="0">
                <a:solidFill>
                  <a:schemeClr val="bg1"/>
                </a:solidFill>
                <a:effectLst/>
              </a:rPr>
              <a:t> 2012 Apr 21. PMID: 22521729; PMCID: PMC3377794.</a:t>
            </a:r>
          </a:p>
          <a:p>
            <a:pPr marL="457200" indent="-457200">
              <a:buFont typeface="+mj-lt"/>
              <a:buAutoNum type="arabicPeriod"/>
            </a:pPr>
            <a:endParaRPr lang="en-IN" sz="2000" b="0" i="0" dirty="0">
              <a:solidFill>
                <a:schemeClr val="bg1"/>
              </a:solidFill>
              <a:effectLst/>
            </a:endParaRPr>
          </a:p>
          <a:p>
            <a:pPr marL="342900" indent="-342900">
              <a:buFont typeface="+mj-lt"/>
              <a:buAutoNum type="arabicPeriod"/>
            </a:pPr>
            <a:r>
              <a:rPr lang="en-IN" sz="2000" b="0" i="0" dirty="0">
                <a:solidFill>
                  <a:schemeClr val="bg1"/>
                </a:solidFill>
                <a:effectLst/>
              </a:rPr>
              <a:t>Jawahar A, Gonzalez B, Balasubramanian N, Adams W, Goldberg A. Comparison of correlations between lipid profile and different computed tomography fatty liver criteria in the setting of incidentally noted fatty liver on computed tomography examinations. </a:t>
            </a:r>
            <a:r>
              <a:rPr lang="en-IN" sz="2000" b="0" i="0" dirty="0" err="1">
                <a:solidFill>
                  <a:schemeClr val="bg1"/>
                </a:solidFill>
                <a:effectLst/>
              </a:rPr>
              <a:t>Eur</a:t>
            </a:r>
            <a:r>
              <a:rPr lang="en-IN" sz="2000" b="0" i="0" dirty="0">
                <a:solidFill>
                  <a:schemeClr val="bg1"/>
                </a:solidFill>
                <a:effectLst/>
              </a:rPr>
              <a:t> J Gastroenterol Hepatol. 2017 Dec;29(12):1389-1396. </a:t>
            </a:r>
            <a:r>
              <a:rPr lang="en-IN" sz="2000" b="0" i="0" dirty="0" err="1">
                <a:solidFill>
                  <a:schemeClr val="bg1"/>
                </a:solidFill>
                <a:effectLst/>
              </a:rPr>
              <a:t>doi</a:t>
            </a:r>
            <a:r>
              <a:rPr lang="en-IN" sz="2000" b="0" i="0" dirty="0">
                <a:solidFill>
                  <a:schemeClr val="bg1"/>
                </a:solidFill>
                <a:effectLst/>
              </a:rPr>
              <a:t>: 10.1097/MEG.0000000000000972. PMID: 28957871.</a:t>
            </a:r>
          </a:p>
          <a:p>
            <a:pPr marL="342900" indent="-342900">
              <a:buFont typeface="+mj-lt"/>
              <a:buAutoNum type="arabicPeriod"/>
            </a:pPr>
            <a:endParaRPr lang="en-IN" sz="2000" b="0" i="0" dirty="0">
              <a:solidFill>
                <a:schemeClr val="bg1"/>
              </a:solidFill>
              <a:effectLst/>
            </a:endParaRPr>
          </a:p>
          <a:p>
            <a:pPr marL="342900" indent="-342900">
              <a:buFont typeface="+mj-lt"/>
              <a:buAutoNum type="arabicPeriod"/>
            </a:pPr>
            <a:r>
              <a:rPr lang="en-IN" sz="2000" b="0" i="0" dirty="0">
                <a:solidFill>
                  <a:schemeClr val="bg1"/>
                </a:solidFill>
                <a:effectLst/>
              </a:rPr>
              <a:t>Johnston RJ, </a:t>
            </a:r>
            <a:r>
              <a:rPr lang="en-IN" sz="2000" b="0" i="0" dirty="0" err="1">
                <a:solidFill>
                  <a:schemeClr val="bg1"/>
                </a:solidFill>
                <a:effectLst/>
              </a:rPr>
              <a:t>Stamm</a:t>
            </a:r>
            <a:r>
              <a:rPr lang="en-IN" sz="2000" b="0" i="0" dirty="0">
                <a:solidFill>
                  <a:schemeClr val="bg1"/>
                </a:solidFill>
                <a:effectLst/>
              </a:rPr>
              <a:t> ER, Lewin JM, Hendrick RE, Archer PG. Diagnosis of fatty infiltration of the liver on contrast enhanced CT: limitations of liver-minus-spleen attenuation difference measurements. </a:t>
            </a:r>
            <a:r>
              <a:rPr lang="en-IN" sz="2000" b="0" i="0" dirty="0" err="1">
                <a:solidFill>
                  <a:schemeClr val="bg1"/>
                </a:solidFill>
                <a:effectLst/>
              </a:rPr>
              <a:t>Abdom</a:t>
            </a:r>
            <a:r>
              <a:rPr lang="en-IN" sz="2000" b="0" i="0" dirty="0">
                <a:solidFill>
                  <a:schemeClr val="bg1"/>
                </a:solidFill>
                <a:effectLst/>
              </a:rPr>
              <a:t> Imaging. 1998 Jul-Aug;23(4):409-15. </a:t>
            </a:r>
            <a:r>
              <a:rPr lang="en-IN" sz="2000" b="0" i="0" dirty="0" err="1">
                <a:solidFill>
                  <a:schemeClr val="bg1"/>
                </a:solidFill>
                <a:effectLst/>
              </a:rPr>
              <a:t>doi</a:t>
            </a:r>
            <a:r>
              <a:rPr lang="en-IN" sz="2000" b="0" i="0" dirty="0">
                <a:solidFill>
                  <a:schemeClr val="bg1"/>
                </a:solidFill>
                <a:effectLst/>
              </a:rPr>
              <a:t>: 10.1007/s002619900370. PMID: 9663278.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BDC95F-D2F0-EA98-53BA-DCC75E6B1E7B}"/>
              </a:ext>
            </a:extLst>
          </p:cNvPr>
          <p:cNvSpPr>
            <a:spLocks noGrp="1"/>
          </p:cNvSpPr>
          <p:nvPr>
            <p:ph idx="1"/>
          </p:nvPr>
        </p:nvSpPr>
        <p:spPr>
          <a:xfrm>
            <a:off x="838200" y="2480943"/>
            <a:ext cx="10515600" cy="4351338"/>
          </a:xfrm>
        </p:spPr>
        <p:txBody>
          <a:bodyPr>
            <a:normAutofit/>
          </a:bodyPr>
          <a:lstStyle/>
          <a:p>
            <a:pPr marL="0" indent="0" algn="ctr">
              <a:buNone/>
            </a:pPr>
            <a:r>
              <a:rPr lang="en-US" sz="6000" dirty="0">
                <a:solidFill>
                  <a:srgbClr val="FFFF00"/>
                </a:solidFill>
              </a:rPr>
              <a:t>THANK YOU</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472194"/>
            <a:ext cx="12192000" cy="2385806"/>
          </a:xfrm>
          <a:prstGeom prst="rect">
            <a:avLst/>
          </a:prstGeom>
        </p:spPr>
      </p:pic>
    </p:spTree>
    <p:extLst>
      <p:ext uri="{BB962C8B-B14F-4D97-AF65-F5344CB8AC3E}">
        <p14:creationId xmlns:p14="http://schemas.microsoft.com/office/powerpoint/2010/main" val="33380126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407</TotalTime>
  <Words>1243</Words>
  <Application>Microsoft Macintosh PowerPoint</Application>
  <PresentationFormat>Widescreen</PresentationFormat>
  <Paragraphs>163</Paragraphs>
  <Slides>19</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Arial</vt:lpstr>
      <vt:lpstr>Bookman Old Style</vt:lpstr>
      <vt:lpstr>Calibri</vt:lpstr>
      <vt:lpstr>Calibri Light</vt:lpstr>
      <vt:lpstr>Times New Roman</vt:lpstr>
      <vt:lpstr>Wingdings</vt:lpstr>
      <vt:lpstr>Office Theme</vt:lpstr>
      <vt:lpstr>PowerPoint Presentation</vt:lpstr>
      <vt:lpstr>PowerPoint Presentation</vt:lpstr>
      <vt:lpstr>PowerPoint Presentation</vt:lpstr>
      <vt:lpstr>PowerPoint Presentation</vt:lpstr>
      <vt:lpstr>REVIEW OF LITERATURE</vt:lpstr>
      <vt:lpstr>PowerPoint Presentation</vt:lpstr>
      <vt:lpstr>METHODS</vt:lpstr>
      <vt:lpstr>PowerPoint Presentation</vt:lpstr>
      <vt:lpstr>PowerPoint Presentation</vt:lpstr>
      <vt:lpstr>ANALYSIS &amp; RESULTS</vt:lpstr>
      <vt:lpstr>PowerPoint Presentation</vt:lpstr>
      <vt:lpstr>PowerPoint Presentation</vt:lpstr>
      <vt:lpstr>                      </vt:lpstr>
      <vt:lpstr>PowerPoint Presentation</vt:lpstr>
      <vt:lpstr>PowerPoint Presentation</vt:lpstr>
      <vt:lpstr>PowerPoint Presentation</vt:lpstr>
      <vt:lpstr>OUTCOME /CLINICAL APPLICATIONS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WPS Presentation</dc:title>
  <dc:creator>SM-M325F</dc:creator>
  <cp:lastModifiedBy>Stanley Radiology</cp:lastModifiedBy>
  <cp:revision>33</cp:revision>
  <dcterms:created xsi:type="dcterms:W3CDTF">2022-11-06T22:52:29Z</dcterms:created>
  <dcterms:modified xsi:type="dcterms:W3CDTF">2024-11-19T07:20:23Z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aabf158e697041a7922228ab9d4d80a8</vt:lpwstr>
  </property>
  <property fmtid="{D5CDD505-2E9C-101B-9397-08002B2CF9AE}" pid="3" name="KSOProductBuildVer">
    <vt:lpwstr>1033-11.2.0.11380</vt:lpwstr>
  </property>
</Properties>
</file>