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5" r:id="rId4"/>
    <p:sldId id="278" r:id="rId5"/>
    <p:sldId id="277" r:id="rId6"/>
    <p:sldId id="283" r:id="rId7"/>
    <p:sldId id="279" r:id="rId8"/>
    <p:sldId id="281" r:id="rId9"/>
    <p:sldId id="274" r:id="rId10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22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30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88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4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3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3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09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1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6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E20D99-10C1-6A7B-F47B-23C9A19657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211" b="7008"/>
          <a:stretch/>
        </p:blipFill>
        <p:spPr>
          <a:xfrm>
            <a:off x="1" y="5257800"/>
            <a:ext cx="12191999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 t="5057" r="2684" b="4445"/>
          <a:stretch/>
        </p:blipFill>
        <p:spPr>
          <a:xfrm>
            <a:off x="1" y="0"/>
            <a:ext cx="12192000" cy="2045805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824866" y="3130171"/>
            <a:ext cx="10229850" cy="209288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IN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ABSTRACT ID: </a:t>
            </a:r>
            <a:endParaRPr lang="en-IN" sz="2000" b="1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>
              <a:spcAft>
                <a:spcPts val="1200"/>
              </a:spcAft>
            </a:pPr>
            <a:r>
              <a:rPr lang="en-IN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CATEGORY</a:t>
            </a:r>
            <a:r>
              <a:rPr lang="en-IN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: </a:t>
            </a:r>
            <a:r>
              <a:rPr lang="en-IN" sz="20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GUT -----</a:t>
            </a:r>
            <a:endParaRPr lang="en-IN" sz="20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>
              <a:spcAft>
                <a:spcPts val="1200"/>
              </a:spcAft>
            </a:pPr>
            <a:r>
              <a:rPr lang="en-IN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PRESENTING AUTHOR: </a:t>
            </a:r>
            <a:r>
              <a:rPr lang="en-IN" sz="20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DR.SREE </a:t>
            </a:r>
            <a:r>
              <a:rPr lang="en-IN" sz="2000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VANDANA.G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COAUTHORS : </a:t>
            </a:r>
            <a:r>
              <a:rPr lang="en-IN" sz="20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Dr. BABU PETER.S</a:t>
            </a:r>
          </a:p>
          <a:p>
            <a:pPr>
              <a:spcAft>
                <a:spcPts val="1200"/>
              </a:spcAft>
            </a:pPr>
            <a:r>
              <a:rPr lang="en-IN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INSTITUTE</a:t>
            </a:r>
            <a:r>
              <a:rPr lang="en-IN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: </a:t>
            </a:r>
            <a:r>
              <a:rPr lang="en-IN" sz="20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Barnard Institute of Radiology, Madras Medical College.</a:t>
            </a:r>
            <a:endParaRPr lang="en-IN" sz="20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215900" y="2154803"/>
            <a:ext cx="11760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IN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Title: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ROLE OF MULTIPARAMETRIC MRI IN STAGING OF CARCINOMA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BLADDER</a:t>
            </a:r>
            <a:endParaRPr lang="en-IN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0ECF82-EE05-D75F-0C39-A427F6A3B24F}"/>
              </a:ext>
            </a:extLst>
          </p:cNvPr>
          <p:cNvSpPr txBox="1"/>
          <p:nvPr/>
        </p:nvSpPr>
        <p:spPr>
          <a:xfrm>
            <a:off x="7821305" y="3230594"/>
            <a:ext cx="334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FOR PRIZE PAPERS ID , CATEGORY </a:t>
            </a:r>
          </a:p>
          <a:p>
            <a:r>
              <a:rPr lang="en-US" dirty="0">
                <a:solidFill>
                  <a:srgbClr val="FF0000"/>
                </a:solidFill>
              </a:rPr>
              <a:t>AND PRESENTOR NAME ONLY</a:t>
            </a:r>
          </a:p>
        </p:txBody>
      </p:sp>
    </p:spTree>
    <p:extLst>
      <p:ext uri="{BB962C8B-B14F-4D97-AF65-F5344CB8AC3E}">
        <p14:creationId xmlns:p14="http://schemas.microsoft.com/office/powerpoint/2010/main" val="75846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/>
        </p:nvSpPr>
        <p:spPr>
          <a:xfrm>
            <a:off x="253999" y="396753"/>
            <a:ext cx="10134601" cy="9403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none" baseline="0">
                <a:solidFill>
                  <a:schemeClr val="bg1"/>
                </a:solidFill>
                <a:latin typeface="Bookman Old Style" panose="02050604050505020204" pitchFamily="18" charset="0"/>
                <a:ea typeface="+mj-ea"/>
                <a:cs typeface="+mj-cs"/>
              </a:defRPr>
            </a:lvl1pPr>
          </a:lstStyle>
          <a:p>
            <a:r>
              <a:rPr lang="en-US" altLang="en-IN" sz="2800" dirty="0"/>
              <a:t>AIMS AND </a:t>
            </a:r>
            <a:r>
              <a:rPr lang="en-US" altLang="en-IN" sz="2800" dirty="0" smtClean="0"/>
              <a:t>Background</a:t>
            </a:r>
            <a:endParaRPr lang="en-IN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70FFA-0111-756F-0E89-477F132352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398AAD-57E7-8D5F-DD40-F747178755AF}"/>
              </a:ext>
            </a:extLst>
          </p:cNvPr>
          <p:cNvSpPr txBox="1"/>
          <p:nvPr/>
        </p:nvSpPr>
        <p:spPr>
          <a:xfrm>
            <a:off x="1201313" y="1856143"/>
            <a:ext cx="9646920" cy="1379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88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determine the accuracy of MRI in detecting Detrusor muscle invasion and staging of bladder cancer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FE78F-BD02-09F6-58F4-EFE411A4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136" y="4002902"/>
            <a:ext cx="10515600" cy="2298701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Bladder cancers are categorized according to the TNM system, in which T category represents the degree of Detrusor invasion. </a:t>
            </a:r>
          </a:p>
          <a:p>
            <a:pPr marL="342900" indent="-342900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Determining the correct T category is important because it directs treatment decisions.</a:t>
            </a:r>
          </a:p>
          <a:p>
            <a:pPr marL="0" indent="0">
              <a:buNone/>
            </a:pPr>
            <a:endParaRPr lang="en-US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9670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MATERIAL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S &amp; METHODS</a:t>
            </a:r>
            <a:endParaRPr lang="en-IN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6E9BF7-ADC7-42A7-80C1-0CE68640F9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137703"/>
              </p:ext>
            </p:extLst>
          </p:nvPr>
        </p:nvGraphicFramePr>
        <p:xfrm>
          <a:off x="1318847" y="1529861"/>
          <a:ext cx="10260622" cy="50593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1407">
                  <a:extLst>
                    <a:ext uri="{9D8B030D-6E8A-4147-A177-3AD203B41FA5}">
                      <a16:colId xmlns:a16="http://schemas.microsoft.com/office/drawing/2014/main" val="4133924092"/>
                    </a:ext>
                  </a:extLst>
                </a:gridCol>
                <a:gridCol w="7529215">
                  <a:extLst>
                    <a:ext uri="{9D8B030D-6E8A-4147-A177-3AD203B41FA5}">
                      <a16:colId xmlns:a16="http://schemas.microsoft.com/office/drawing/2014/main" val="2290688688"/>
                    </a:ext>
                  </a:extLst>
                </a:gridCol>
              </a:tblGrid>
              <a:tr h="236040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 </a:t>
                      </a:r>
                      <a:endParaRPr lang="en-IN" sz="1200" b="1" dirty="0">
                        <a:effectLst/>
                        <a:latin typeface="+mn-lt"/>
                      </a:endParaRPr>
                    </a:p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STUDY CENTRE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Barnard Institute of Radiology,Madras Medical College,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Rajiv Gandhi Government General Hospital,Chennai.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902" marR="30902" marT="0" marB="0" anchor="ctr"/>
                </a:tc>
                <a:extLst>
                  <a:ext uri="{0D108BD9-81ED-4DB2-BD59-A6C34878D82A}">
                    <a16:rowId xmlns:a16="http://schemas.microsoft.com/office/drawing/2014/main" val="1939017953"/>
                  </a:ext>
                </a:extLst>
              </a:tr>
              <a:tr h="388053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STUDY DESIGN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Prospective Study</a:t>
                      </a:r>
                      <a:endParaRPr lang="en-IN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02" marR="30902" marT="0" marB="0" anchor="ctr"/>
                </a:tc>
                <a:extLst>
                  <a:ext uri="{0D108BD9-81ED-4DB2-BD59-A6C34878D82A}">
                    <a16:rowId xmlns:a16="http://schemas.microsoft.com/office/drawing/2014/main" val="1498879864"/>
                  </a:ext>
                </a:extLst>
              </a:tr>
              <a:tr h="1769475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METHODOLOGY</a:t>
                      </a:r>
                      <a:endParaRPr lang="en-IN" sz="1200" b="1" dirty="0">
                        <a:effectLst/>
                        <a:latin typeface="+mn-lt"/>
                      </a:endParaRPr>
                    </a:p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(MATERIALS AND METHODS)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Patients with suspicion of Bladder growth on USG or CT were subjected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Multiparametric MRI which included a combination of anatomic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(T1W &amp; T2W) and functional imaging sequences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(DWI and Dynamic contrast enhanced imaging)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for adequate staging &amp; the results were correlated with HPE.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en-IN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902" marR="30902" marT="0" marB="0" anchor="ctr"/>
                </a:tc>
                <a:extLst>
                  <a:ext uri="{0D108BD9-81ED-4DB2-BD59-A6C34878D82A}">
                    <a16:rowId xmlns:a16="http://schemas.microsoft.com/office/drawing/2014/main" val="3158637357"/>
                  </a:ext>
                </a:extLst>
              </a:tr>
              <a:tr h="504253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INCLUSION CRITERIA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clinical suspicion of Bladder carcinoma or USG findings of neoplastic bladder growth</a:t>
                      </a:r>
                      <a:endParaRPr lang="en-IN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03092"/>
                  </a:ext>
                </a:extLst>
              </a:tr>
              <a:tr h="745940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EXCLUSION CRITERIA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presence of MRI incompatible cochlear implants or pacemakers.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Patients with orthopnea or claustrophobia.</a:t>
                      </a:r>
                      <a:endParaRPr lang="en-IN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508433829"/>
                  </a:ext>
                </a:extLst>
              </a:tr>
              <a:tr h="710590">
                <a:tc>
                  <a:txBody>
                    <a:bodyPr/>
                    <a:lstStyle/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</a:t>
                      </a:r>
                      <a:endParaRPr lang="en-IN" sz="1200" b="1" dirty="0">
                        <a:effectLst/>
                        <a:latin typeface="+mn-lt"/>
                      </a:endParaRPr>
                    </a:p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SAMPLE SIZE</a:t>
                      </a:r>
                      <a:endParaRPr lang="en-IN" sz="1200" b="1" dirty="0">
                        <a:effectLst/>
                        <a:latin typeface="+mn-lt"/>
                      </a:endParaRPr>
                    </a:p>
                    <a:p>
                      <a:pPr marL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 </a:t>
                      </a:r>
                      <a:endParaRPr lang="en-IN" sz="1200" b="1" dirty="0">
                        <a:effectLst/>
                        <a:latin typeface="+mn-lt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30902" marR="3090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cases</a:t>
                      </a:r>
                    </a:p>
                  </a:txBody>
                  <a:tcPr marL="30902" marR="30902" marT="0" marB="0" anchor="ctr"/>
                </a:tc>
                <a:extLst>
                  <a:ext uri="{0D108BD9-81ED-4DB2-BD59-A6C34878D82A}">
                    <a16:rowId xmlns:a16="http://schemas.microsoft.com/office/drawing/2014/main" val="4483363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0BC5FE0-0E7A-1381-DB7B-E73F1B4027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41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B51B08-09E9-45C8-A156-C35D63A5E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844" y="926955"/>
            <a:ext cx="4011893" cy="2361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126A32-1393-4770-A196-92AAB436F8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7" t="50833" r="33437" b="22778"/>
          <a:stretch/>
        </p:blipFill>
        <p:spPr>
          <a:xfrm>
            <a:off x="6762844" y="3288323"/>
            <a:ext cx="5399459" cy="34641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5EC6BC-4157-4ED2-9272-5DA7109EB8AD}"/>
              </a:ext>
            </a:extLst>
          </p:cNvPr>
          <p:cNvSpPr txBox="1">
            <a:spLocks/>
          </p:cNvSpPr>
          <p:nvPr/>
        </p:nvSpPr>
        <p:spPr>
          <a:xfrm>
            <a:off x="225174" y="93297"/>
            <a:ext cx="5305425" cy="9064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cap="none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 smtClean="0"/>
              <a:t>Observation, Analysis &amp; Results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BC5FE0-0E7A-1381-DB7B-E73F1B4027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63286" y="1712914"/>
            <a:ext cx="5029200" cy="343937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-342900"/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Detrusor muscle invasion detected by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Multiparametric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MRI were correlated with histopathological findings.</a:t>
            </a:r>
          </a:p>
          <a:p>
            <a:pPr indent="-342900"/>
            <a:endParaRPr lang="en-US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42900"/>
            <a:r>
              <a:rPr lang="en-IN" sz="1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 collected data were analysed with IBM SPSS Statistics for Windows, Version 23.0.(Armonk, NY: IBM Corp)</a:t>
            </a:r>
          </a:p>
          <a:p>
            <a:pPr indent="-342900"/>
            <a:endParaRPr lang="en-IN" sz="1800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-342900"/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Statistically significant correlation was found between MRI findings &amp; HPE with p-value &lt; 0.05</a:t>
            </a:r>
            <a:r>
              <a:rPr lang="en-US" sz="1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6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D85B5B-3338-4C94-BBAF-354433B1B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8" y="1166080"/>
            <a:ext cx="7022671" cy="4575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31641" y="64844"/>
            <a:ext cx="3133725" cy="9064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mtClean="0"/>
              <a:t>Images</a:t>
            </a:r>
            <a:endParaRPr lang="en-IN" dirty="0"/>
          </a:p>
        </p:txBody>
      </p: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1CBBD1C4-650C-4724-927B-07A6091776F5}"/>
              </a:ext>
            </a:extLst>
          </p:cNvPr>
          <p:cNvSpPr/>
          <p:nvPr/>
        </p:nvSpPr>
        <p:spPr>
          <a:xfrm>
            <a:off x="9706708" y="1186962"/>
            <a:ext cx="2346814" cy="43946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T2 Isointense polypoidal lesion arising from posterior wall of Bladder near right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vesicoureteric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junction with no interruption of low signal line indicating the integrity of Detrusor muscle &amp; shows no early enhancement of muscle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layer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b="1" dirty="0">
                <a:latin typeface="Calibri" panose="020F0502020204030204" pitchFamily="34" charset="0"/>
                <a:cs typeface="Calibri" panose="020F0502020204030204" pitchFamily="34" charset="0"/>
              </a:rPr>
              <a:t>       STAGE T1</a:t>
            </a:r>
          </a:p>
        </p:txBody>
      </p:sp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603BD98E-2A81-4A2D-A271-0D5F2FA13C00}"/>
              </a:ext>
            </a:extLst>
          </p:cNvPr>
          <p:cNvSpPr/>
          <p:nvPr/>
        </p:nvSpPr>
        <p:spPr>
          <a:xfrm>
            <a:off x="9896476" y="5705475"/>
            <a:ext cx="2295524" cy="115252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HPE Proven Low grade Papillary Carcinoma without muscle invasion</a:t>
            </a:r>
            <a:endParaRPr lang="en-IN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E58877-8599-C213-8B34-ACF50215D1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63699" y="585782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Image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Credit: Dr. </a:t>
            </a:r>
            <a:r>
              <a:rPr lang="en-US" dirty="0" err="1" smtClean="0">
                <a:solidFill>
                  <a:schemeClr val="bg1"/>
                </a:solidFill>
                <a:latin typeface="Tw Cen MT" panose="020B0602020104020603" pitchFamily="34" charset="0"/>
              </a:rPr>
              <a:t>Sree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w Cen MT" panose="020B0602020104020603" pitchFamily="34" charset="0"/>
              </a:rPr>
              <a:t>Vandana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,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Dr. 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S. Babu Peter, Madras medical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college, Chennai</a:t>
            </a:r>
            <a:endParaRPr lang="en-IN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0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D6E84-4F6C-488B-97BC-4A65686D7F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5" t="15003" r="32885" b="18752"/>
          <a:stretch/>
        </p:blipFill>
        <p:spPr>
          <a:xfrm>
            <a:off x="11113" y="1373985"/>
            <a:ext cx="3111500" cy="303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8B2FB-A21B-40FA-A40B-B7037A2175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5" t="35417" r="32344" b="29722"/>
          <a:stretch/>
        </p:blipFill>
        <p:spPr>
          <a:xfrm>
            <a:off x="3028157" y="1373984"/>
            <a:ext cx="2997201" cy="303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09620F-5C59-4F4E-9604-3F3265252D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0" t="16271" r="20423" b="23448"/>
          <a:stretch/>
        </p:blipFill>
        <p:spPr bwMode="auto">
          <a:xfrm>
            <a:off x="9042402" y="1450982"/>
            <a:ext cx="2997201" cy="2961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20A76E-E61D-4EB1-A5E0-DF51DD44A5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4"/>
          <a:stretch/>
        </p:blipFill>
        <p:spPr>
          <a:xfrm>
            <a:off x="6025358" y="1450983"/>
            <a:ext cx="3109915" cy="2961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B31C965-0172-4E3B-8763-B1793266C8FA}"/>
              </a:ext>
            </a:extLst>
          </p:cNvPr>
          <p:cNvGrpSpPr/>
          <p:nvPr/>
        </p:nvGrpSpPr>
        <p:grpSpPr>
          <a:xfrm>
            <a:off x="37050" y="4412461"/>
            <a:ext cx="2892909" cy="784830"/>
            <a:chOff x="5929622" y="90607"/>
            <a:chExt cx="2892909" cy="762291"/>
          </a:xfrm>
          <a:solidFill>
            <a:schemeClr val="accent5">
              <a:lumMod val="75000"/>
            </a:schemeClr>
          </a:solidFill>
        </p:grpSpPr>
        <p:sp>
          <p:nvSpPr>
            <p:cNvPr id="13" name="Rectangle: Rounded Corners 13">
              <a:extLst>
                <a:ext uri="{FF2B5EF4-FFF2-40B4-BE49-F238E27FC236}">
                  <a16:creationId xmlns:a16="http://schemas.microsoft.com/office/drawing/2014/main" id="{7AFB33EE-8793-4880-A756-5A9985CC64F1}"/>
                </a:ext>
              </a:extLst>
            </p:cNvPr>
            <p:cNvSpPr/>
            <p:nvPr/>
          </p:nvSpPr>
          <p:spPr>
            <a:xfrm>
              <a:off x="5929622" y="90607"/>
              <a:ext cx="2892909" cy="762291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629EFCCF-358B-4659-A35F-CF36A2CC5489}"/>
                </a:ext>
              </a:extLst>
            </p:cNvPr>
            <p:cNvSpPr txBox="1"/>
            <p:nvPr/>
          </p:nvSpPr>
          <p:spPr>
            <a:xfrm rot="16200000">
              <a:off x="5906374" y="113855"/>
              <a:ext cx="625078" cy="57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71120" bIns="0" numCol="1" spcCol="1270" anchor="t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600" kern="12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F1D03E1-9304-4993-9B81-DF5645A1D995}"/>
              </a:ext>
            </a:extLst>
          </p:cNvPr>
          <p:cNvSpPr txBox="1"/>
          <p:nvPr/>
        </p:nvSpPr>
        <p:spPr>
          <a:xfrm>
            <a:off x="493791" y="4412462"/>
            <a:ext cx="1746368" cy="7848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</a:rPr>
              <a:t>T1</a:t>
            </a:r>
            <a:endParaRPr lang="en-IN" sz="45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31C965-0172-4E3B-8763-B1793266C8FA}"/>
              </a:ext>
            </a:extLst>
          </p:cNvPr>
          <p:cNvGrpSpPr/>
          <p:nvPr/>
        </p:nvGrpSpPr>
        <p:grpSpPr>
          <a:xfrm>
            <a:off x="3178464" y="4412461"/>
            <a:ext cx="2892909" cy="784830"/>
            <a:chOff x="5929622" y="90607"/>
            <a:chExt cx="2892909" cy="762291"/>
          </a:xfrm>
          <a:solidFill>
            <a:schemeClr val="accent5">
              <a:lumMod val="75000"/>
            </a:schemeClr>
          </a:solidFill>
        </p:grpSpPr>
        <p:sp>
          <p:nvSpPr>
            <p:cNvPr id="17" name="Rectangle: Rounded Corners 13">
              <a:extLst>
                <a:ext uri="{FF2B5EF4-FFF2-40B4-BE49-F238E27FC236}">
                  <a16:creationId xmlns:a16="http://schemas.microsoft.com/office/drawing/2014/main" id="{7AFB33EE-8793-4880-A756-5A9985CC64F1}"/>
                </a:ext>
              </a:extLst>
            </p:cNvPr>
            <p:cNvSpPr/>
            <p:nvPr/>
          </p:nvSpPr>
          <p:spPr>
            <a:xfrm>
              <a:off x="5929622" y="90607"/>
              <a:ext cx="2892909" cy="762291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629EFCCF-358B-4659-A35F-CF36A2CC5489}"/>
                </a:ext>
              </a:extLst>
            </p:cNvPr>
            <p:cNvSpPr txBox="1"/>
            <p:nvPr/>
          </p:nvSpPr>
          <p:spPr>
            <a:xfrm rot="16200000">
              <a:off x="5906374" y="113855"/>
              <a:ext cx="625078" cy="57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71120" bIns="0" numCol="1" spcCol="1270" anchor="t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600" kern="12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F1D03E1-9304-4993-9B81-DF5645A1D995}"/>
              </a:ext>
            </a:extLst>
          </p:cNvPr>
          <p:cNvSpPr txBox="1"/>
          <p:nvPr/>
        </p:nvSpPr>
        <p:spPr>
          <a:xfrm>
            <a:off x="3635205" y="4412462"/>
            <a:ext cx="1746368" cy="7848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</a:rPr>
              <a:t>T2</a:t>
            </a:r>
            <a:endParaRPr lang="en-IN" sz="45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31C965-0172-4E3B-8763-B1793266C8FA}"/>
              </a:ext>
            </a:extLst>
          </p:cNvPr>
          <p:cNvGrpSpPr/>
          <p:nvPr/>
        </p:nvGrpSpPr>
        <p:grpSpPr>
          <a:xfrm>
            <a:off x="6221009" y="4412461"/>
            <a:ext cx="2892909" cy="784830"/>
            <a:chOff x="5929622" y="90607"/>
            <a:chExt cx="2892909" cy="762291"/>
          </a:xfrm>
          <a:solidFill>
            <a:schemeClr val="accent5">
              <a:lumMod val="75000"/>
            </a:schemeClr>
          </a:solidFill>
        </p:grpSpPr>
        <p:sp>
          <p:nvSpPr>
            <p:cNvPr id="21" name="Rectangle: Rounded Corners 13">
              <a:extLst>
                <a:ext uri="{FF2B5EF4-FFF2-40B4-BE49-F238E27FC236}">
                  <a16:creationId xmlns:a16="http://schemas.microsoft.com/office/drawing/2014/main" id="{7AFB33EE-8793-4880-A756-5A9985CC64F1}"/>
                </a:ext>
              </a:extLst>
            </p:cNvPr>
            <p:cNvSpPr/>
            <p:nvPr/>
          </p:nvSpPr>
          <p:spPr>
            <a:xfrm>
              <a:off x="5929622" y="90607"/>
              <a:ext cx="2892909" cy="762291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629EFCCF-358B-4659-A35F-CF36A2CC5489}"/>
                </a:ext>
              </a:extLst>
            </p:cNvPr>
            <p:cNvSpPr txBox="1"/>
            <p:nvPr/>
          </p:nvSpPr>
          <p:spPr>
            <a:xfrm rot="16200000">
              <a:off x="5906374" y="113855"/>
              <a:ext cx="625078" cy="57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71120" bIns="0" numCol="1" spcCol="1270" anchor="t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600" kern="120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F1D03E1-9304-4993-9B81-DF5645A1D995}"/>
              </a:ext>
            </a:extLst>
          </p:cNvPr>
          <p:cNvSpPr txBox="1"/>
          <p:nvPr/>
        </p:nvSpPr>
        <p:spPr>
          <a:xfrm>
            <a:off x="6677750" y="4412462"/>
            <a:ext cx="1746368" cy="7848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</a:rPr>
              <a:t>T3</a:t>
            </a:r>
            <a:endParaRPr lang="en-IN" sz="4500" dirty="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31C965-0172-4E3B-8763-B1793266C8FA}"/>
              </a:ext>
            </a:extLst>
          </p:cNvPr>
          <p:cNvGrpSpPr/>
          <p:nvPr/>
        </p:nvGrpSpPr>
        <p:grpSpPr>
          <a:xfrm>
            <a:off x="9299091" y="4412461"/>
            <a:ext cx="2892909" cy="784830"/>
            <a:chOff x="5929622" y="90607"/>
            <a:chExt cx="2892909" cy="762291"/>
          </a:xfrm>
          <a:solidFill>
            <a:schemeClr val="accent5">
              <a:lumMod val="75000"/>
            </a:schemeClr>
          </a:solidFill>
        </p:grpSpPr>
        <p:sp>
          <p:nvSpPr>
            <p:cNvPr id="25" name="Rectangle: Rounded Corners 13">
              <a:extLst>
                <a:ext uri="{FF2B5EF4-FFF2-40B4-BE49-F238E27FC236}">
                  <a16:creationId xmlns:a16="http://schemas.microsoft.com/office/drawing/2014/main" id="{7AFB33EE-8793-4880-A756-5A9985CC64F1}"/>
                </a:ext>
              </a:extLst>
            </p:cNvPr>
            <p:cNvSpPr/>
            <p:nvPr/>
          </p:nvSpPr>
          <p:spPr>
            <a:xfrm>
              <a:off x="5929622" y="90607"/>
              <a:ext cx="2892909" cy="762291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id="{629EFCCF-358B-4659-A35F-CF36A2CC5489}"/>
                </a:ext>
              </a:extLst>
            </p:cNvPr>
            <p:cNvSpPr txBox="1"/>
            <p:nvPr/>
          </p:nvSpPr>
          <p:spPr>
            <a:xfrm rot="16200000">
              <a:off x="5906374" y="113855"/>
              <a:ext cx="625078" cy="57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71120" bIns="0" numCol="1" spcCol="1270" anchor="t" anchorCtr="0">
              <a:noAutofit/>
            </a:bodyPr>
            <a:lstStyle/>
            <a:p>
              <a:pPr marL="0" lvl="0" indent="0" algn="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IN" sz="1600" kern="120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F1D03E1-9304-4993-9B81-DF5645A1D995}"/>
              </a:ext>
            </a:extLst>
          </p:cNvPr>
          <p:cNvSpPr txBox="1"/>
          <p:nvPr/>
        </p:nvSpPr>
        <p:spPr>
          <a:xfrm>
            <a:off x="9755832" y="4412462"/>
            <a:ext cx="1746368" cy="7848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chemeClr val="bg1"/>
                </a:solidFill>
              </a:rPr>
              <a:t>T4</a:t>
            </a:r>
            <a:endParaRPr lang="en-IN" sz="45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742829" y="55676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Image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Credit: Dr. </a:t>
            </a:r>
            <a:r>
              <a:rPr lang="en-US" dirty="0" err="1" smtClean="0">
                <a:solidFill>
                  <a:schemeClr val="bg1"/>
                </a:solidFill>
                <a:latin typeface="Tw Cen MT" panose="020B0602020104020603" pitchFamily="34" charset="0"/>
              </a:rPr>
              <a:t>Sree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w Cen MT" panose="020B0602020104020603" pitchFamily="34" charset="0"/>
              </a:rPr>
              <a:t>Vandana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,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Dr. </a:t>
            </a:r>
            <a:r>
              <a:rPr lang="en-US" dirty="0" smtClean="0">
                <a:solidFill>
                  <a:schemeClr val="bg1"/>
                </a:solidFill>
                <a:latin typeface="Tw Cen MT" panose="020B0602020104020603" pitchFamily="34" charset="0"/>
              </a:rPr>
              <a:t>S. Babu Peter, Madras medical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college, Chennai</a:t>
            </a:r>
            <a:endParaRPr lang="en-IN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9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130794" y="307731"/>
            <a:ext cx="4905375" cy="9064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mtClean="0"/>
              <a:t>Discussion</a:t>
            </a:r>
            <a:endParaRPr lang="en-IN" dirty="0"/>
          </a:p>
        </p:txBody>
      </p:sp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38722718-A960-45C4-B91E-6D09017D92DA}"/>
              </a:ext>
            </a:extLst>
          </p:cNvPr>
          <p:cNvSpPr/>
          <p:nvPr/>
        </p:nvSpPr>
        <p:spPr>
          <a:xfrm>
            <a:off x="562709" y="1732086"/>
            <a:ext cx="11267342" cy="4983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spcBef>
                <a:spcPts val="108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Urothelial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tumors are divided into non muscle invasive (80 – 85 % )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&amp;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muscle invasive (20 – 25 %) types.</a:t>
            </a:r>
          </a:p>
          <a:p>
            <a:pPr marL="285750" indent="-285750">
              <a:spcBef>
                <a:spcPts val="108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Bladder cancers are categorized according to the TNM system, in which T category represents the degree of bladder wall invasion. </a:t>
            </a:r>
          </a:p>
          <a:p>
            <a:pPr marL="285750" indent="-285750">
              <a:spcBef>
                <a:spcPts val="108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Determining the correct T category is important because it directs treatment decisions. 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080"/>
              </a:spcBef>
              <a:tabLst>
                <a:tab pos="28575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MRI is considered superior to CT for local staging because of its </a:t>
            </a:r>
          </a:p>
          <a:p>
            <a:pPr marL="342900" indent="-342900"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285750" algn="l"/>
              </a:tabLs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High soft-tissue contrast resolution, </a:t>
            </a:r>
          </a:p>
          <a:p>
            <a:pPr marL="342900" indent="-342900"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285750" algn="l"/>
              </a:tabLs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Multiplanar imaging capability, </a:t>
            </a:r>
          </a:p>
          <a:p>
            <a:pPr marL="342900" indent="-342900"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285750" algn="l"/>
              </a:tabLs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Clearly delineates the layers of the bladder wall,</a:t>
            </a:r>
          </a:p>
          <a:p>
            <a:pPr marL="342900" indent="-342900">
              <a:spcBef>
                <a:spcPts val="1080"/>
              </a:spcBef>
              <a:buFont typeface="Wingdings" panose="05000000000000000000" pitchFamily="2" charset="2"/>
              <a:buChar char="ü"/>
              <a:tabLst>
                <a:tab pos="285750" algn="l"/>
              </a:tabLs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Accurate assessment of the depth of tumor invasion and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extravesical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extension. 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E58877-8599-C213-8B34-ACF50215D1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1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E58877-8599-C213-8B34-ACF50215D1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58"/>
          <a:stretch/>
        </p:blipFill>
        <p:spPr>
          <a:xfrm>
            <a:off x="10493473" y="0"/>
            <a:ext cx="1698527" cy="97130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80493" y="312006"/>
            <a:ext cx="5609492" cy="8682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dirty="0" smtClean="0"/>
              <a:t>Conclusion &amp; References</a:t>
            </a:r>
            <a:endParaRPr lang="en-IN" dirty="0"/>
          </a:p>
        </p:txBody>
      </p: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5FA7BC2B-3DDB-4AB6-83EE-83638DC0B44F}"/>
              </a:ext>
            </a:extLst>
          </p:cNvPr>
          <p:cNvSpPr/>
          <p:nvPr/>
        </p:nvSpPr>
        <p:spPr>
          <a:xfrm>
            <a:off x="254977" y="1369402"/>
            <a:ext cx="10651148" cy="3026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Introduction of Multiparametric MRI which combines anatomic and functional sequences seems promising in detection 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accurate staging of Carcinoma Bladder which aids in optimizing the management</a:t>
            </a:r>
            <a:r>
              <a:rPr lang="en-US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Hence, Multiparametric MRI can be considered as the appropriate imaging tool in pre-operative staging of Carcinoma Bladder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2">
            <a:extLst>
              <a:ext uri="{FF2B5EF4-FFF2-40B4-BE49-F238E27FC236}">
                <a16:creationId xmlns:a16="http://schemas.microsoft.com/office/drawing/2014/main" id="{321043CF-421F-4669-9257-C056FFBC8A8A}"/>
              </a:ext>
            </a:extLst>
          </p:cNvPr>
          <p:cNvSpPr/>
          <p:nvPr/>
        </p:nvSpPr>
        <p:spPr>
          <a:xfrm>
            <a:off x="6013938" y="5389685"/>
            <a:ext cx="5795595" cy="14683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lnSpc>
                <a:spcPct val="115000"/>
              </a:lnSpc>
              <a:spcBef>
                <a:spcPts val="1080"/>
              </a:spcBef>
              <a:spcAft>
                <a:spcPts val="1000"/>
              </a:spcAft>
              <a:buNone/>
              <a:tabLst>
                <a:tab pos="2857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.Robbert J.de Haas, Maarten J.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Steyvers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Jurgen J.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Futterer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Multiparametric MRI of the Bladder : Ready for clinical Routine?</a:t>
            </a:r>
            <a:endParaRPr lang="en-IN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1080"/>
              </a:spcBef>
              <a:spcAft>
                <a:spcPts val="1000"/>
              </a:spcAft>
              <a:buNone/>
              <a:tabLst>
                <a:tab pos="28575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.Sadhna Verma, Arumugam Rajesh, Srinivasa R. Prasad et al. Urinary Bladder Cancer :Role of MR Imaging, </a:t>
            </a:r>
            <a:r>
              <a:rPr lang="en-US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RSNA</a:t>
            </a:r>
            <a:endParaRPr lang="en-IN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36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DC95F-D2F0-EA98-53BA-DCC75E6B1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094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rgbClr val="FFFF00"/>
                </a:solidFill>
              </a:rPr>
              <a:t>THANK YOU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2194"/>
            <a:ext cx="12192000" cy="23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12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585</Words>
  <Application>Microsoft Office PowerPoint</Application>
  <PresentationFormat>Widescreen</PresentationFormat>
  <Paragraphs>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Bookman Old Style</vt:lpstr>
      <vt:lpstr>Calibri</vt:lpstr>
      <vt:lpstr>Calibri Light</vt:lpstr>
      <vt:lpstr>Latha</vt:lpstr>
      <vt:lpstr>Symbol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MATERIALS &amp;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KCH - Radiology 5</dc:creator>
  <cp:lastModifiedBy>Dr Babu Peter</cp:lastModifiedBy>
  <cp:revision>8</cp:revision>
  <dcterms:modified xsi:type="dcterms:W3CDTF">2024-11-21T11:24:47Z</dcterms:modified>
</cp:coreProperties>
</file>